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4" r:id="rId2"/>
  </p:sldMasterIdLst>
  <p:notesMasterIdLst>
    <p:notesMasterId r:id="rId57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14" r:id="rId11"/>
    <p:sldId id="315" r:id="rId12"/>
    <p:sldId id="313" r:id="rId13"/>
    <p:sldId id="271" r:id="rId14"/>
    <p:sldId id="272" r:id="rId15"/>
    <p:sldId id="267" r:id="rId16"/>
    <p:sldId id="309" r:id="rId17"/>
    <p:sldId id="268" r:id="rId18"/>
    <p:sldId id="269" r:id="rId19"/>
    <p:sldId id="295" r:id="rId20"/>
    <p:sldId id="296" r:id="rId21"/>
    <p:sldId id="311" r:id="rId22"/>
    <p:sldId id="345" r:id="rId23"/>
    <p:sldId id="316" r:id="rId24"/>
    <p:sldId id="338" r:id="rId25"/>
    <p:sldId id="273" r:id="rId26"/>
    <p:sldId id="339" r:id="rId27"/>
    <p:sldId id="302" r:id="rId28"/>
    <p:sldId id="334" r:id="rId29"/>
    <p:sldId id="285" r:id="rId30"/>
    <p:sldId id="305" r:id="rId31"/>
    <p:sldId id="306" r:id="rId32"/>
    <p:sldId id="337" r:id="rId33"/>
    <p:sldId id="304" r:id="rId34"/>
    <p:sldId id="274" r:id="rId35"/>
    <p:sldId id="293" r:id="rId36"/>
    <p:sldId id="332" r:id="rId37"/>
    <p:sldId id="340" r:id="rId38"/>
    <p:sldId id="341" r:id="rId39"/>
    <p:sldId id="342" r:id="rId40"/>
    <p:sldId id="343" r:id="rId41"/>
    <p:sldId id="344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294" r:id="rId55"/>
    <p:sldId id="326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CC6600"/>
    <a:srgbClr val="669900"/>
    <a:srgbClr val="0033CC"/>
    <a:srgbClr val="CCFFCC"/>
    <a:srgbClr val="990000"/>
    <a:srgbClr val="66FFCC"/>
    <a:srgbClr val="CC00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94618" autoAdjust="0"/>
  </p:normalViewPr>
  <p:slideViewPr>
    <p:cSldViewPr showGuides="1">
      <p:cViewPr varScale="1">
        <p:scale>
          <a:sx n="61" d="100"/>
          <a:sy n="61" d="100"/>
        </p:scale>
        <p:origin x="821" y="36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8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F3E1EA5-0913-4707-93CA-14369785F43E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3326423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70D22C-3B1F-4C92-BAEF-1D91A37E3BC2}" type="slidenum">
              <a:rPr lang="en-US" altLang="fa-IR"/>
              <a:pPr>
                <a:spcBef>
                  <a:spcPct val="0"/>
                </a:spcBef>
              </a:pPr>
              <a:t>1</a:t>
            </a:fld>
            <a:endParaRPr lang="en-US" altLang="fa-IR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30603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F060D-3B2E-4F23-948B-2D7735C4C466}" type="slidenum">
              <a:rPr lang="en-US" altLang="fa-IR"/>
              <a:pPr/>
              <a:t>10</a:t>
            </a:fld>
            <a:endParaRPr lang="en-US" altLang="fa-IR"/>
          </a:p>
        </p:txBody>
      </p:sp>
      <p:sp>
        <p:nvSpPr>
          <p:cNvPr id="119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altLang="fa-IR"/>
          </a:p>
        </p:txBody>
      </p:sp>
    </p:spTree>
    <p:extLst>
      <p:ext uri="{BB962C8B-B14F-4D97-AF65-F5344CB8AC3E}">
        <p14:creationId xmlns:p14="http://schemas.microsoft.com/office/powerpoint/2010/main" val="407359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442931-FCFB-4B65-A785-951AF42975EB}" type="slidenum">
              <a:rPr lang="en-US" altLang="fa-IR"/>
              <a:pPr>
                <a:spcBef>
                  <a:spcPct val="0"/>
                </a:spcBef>
              </a:pPr>
              <a:t>11</a:t>
            </a:fld>
            <a:endParaRPr lang="en-US" altLang="fa-IR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09392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1DEA33-A187-45D0-8DC2-ED97DF327004}" type="slidenum">
              <a:rPr lang="en-US" altLang="fa-IR"/>
              <a:pPr>
                <a:spcBef>
                  <a:spcPct val="0"/>
                </a:spcBef>
              </a:pPr>
              <a:t>12</a:t>
            </a:fld>
            <a:endParaRPr lang="en-US" altLang="fa-IR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425313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B3F2DB-F643-4912-980B-FD3F24E822D6}" type="slidenum">
              <a:rPr lang="en-US" altLang="fa-IR"/>
              <a:pPr>
                <a:spcBef>
                  <a:spcPct val="0"/>
                </a:spcBef>
              </a:pPr>
              <a:t>13</a:t>
            </a:fld>
            <a:endParaRPr lang="en-US" altLang="fa-IR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941748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1ECE81-840B-45B7-8200-FBA2DE13DBBA}" type="slidenum">
              <a:rPr lang="en-US" altLang="fa-IR"/>
              <a:pPr>
                <a:spcBef>
                  <a:spcPct val="0"/>
                </a:spcBef>
              </a:pPr>
              <a:t>14</a:t>
            </a:fld>
            <a:endParaRPr lang="en-US" altLang="fa-IR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90180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2A0F3E-76F1-45F9-882D-08195163F3DB}" type="slidenum">
              <a:rPr lang="en-US" altLang="fa-IR"/>
              <a:pPr>
                <a:spcBef>
                  <a:spcPct val="0"/>
                </a:spcBef>
              </a:pPr>
              <a:t>15</a:t>
            </a:fld>
            <a:endParaRPr lang="en-US" altLang="fa-IR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825914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DE7DEF-3DCC-4A6A-B668-8ACD189F774B}" type="slidenum">
              <a:rPr lang="en-US" altLang="fa-IR"/>
              <a:pPr>
                <a:spcBef>
                  <a:spcPct val="0"/>
                </a:spcBef>
              </a:pPr>
              <a:t>16</a:t>
            </a:fld>
            <a:endParaRPr lang="en-US" altLang="fa-IR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721255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1044DE1-7DDF-4F51-B207-3E9F0B7790B4}" type="slidenum">
              <a:rPr lang="en-US" altLang="fa-IR"/>
              <a:pPr>
                <a:spcBef>
                  <a:spcPct val="0"/>
                </a:spcBef>
              </a:pPr>
              <a:t>17</a:t>
            </a:fld>
            <a:endParaRPr lang="en-US" altLang="fa-IR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18187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69ECCE-59E7-4FE6-9697-76D53510087A}" type="slidenum">
              <a:rPr lang="en-US" altLang="fa-IR"/>
              <a:pPr>
                <a:spcBef>
                  <a:spcPct val="0"/>
                </a:spcBef>
              </a:pPr>
              <a:t>18</a:t>
            </a:fld>
            <a:endParaRPr lang="en-US" altLang="fa-IR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20562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B82AF5-7A6C-4CDA-A80D-9EAE49B8DE71}" type="slidenum">
              <a:rPr lang="en-US" altLang="fa-IR"/>
              <a:pPr>
                <a:spcBef>
                  <a:spcPct val="0"/>
                </a:spcBef>
              </a:pPr>
              <a:t>19</a:t>
            </a:fld>
            <a:endParaRPr lang="en-US" altLang="fa-IR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18899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435046-4A95-4070-A9F2-0857433BD049}" type="slidenum">
              <a:rPr lang="en-US" altLang="fa-IR"/>
              <a:pPr>
                <a:spcBef>
                  <a:spcPct val="0"/>
                </a:spcBef>
              </a:pPr>
              <a:t>2</a:t>
            </a:fld>
            <a:endParaRPr lang="en-US" altLang="fa-IR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628879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009846-51E9-43EA-B968-5BCDBB51F6B6}" type="slidenum">
              <a:rPr lang="en-US" altLang="fa-IR"/>
              <a:pPr>
                <a:spcBef>
                  <a:spcPct val="0"/>
                </a:spcBef>
              </a:pPr>
              <a:t>20</a:t>
            </a:fld>
            <a:endParaRPr lang="en-US" altLang="fa-IR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066115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/>
              <a:pPr>
                <a:spcBef>
                  <a:spcPct val="0"/>
                </a:spcBef>
              </a:pPr>
              <a:t>21</a:t>
            </a:fld>
            <a:endParaRPr lang="en-US" altLang="fa-I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825845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/>
              <a:pPr>
                <a:spcBef>
                  <a:spcPct val="0"/>
                </a:spcBef>
              </a:pPr>
              <a:t>22</a:t>
            </a:fld>
            <a:endParaRPr lang="en-US" altLang="fa-I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18959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/>
              <a:pPr>
                <a:spcBef>
                  <a:spcPct val="0"/>
                </a:spcBef>
              </a:pPr>
              <a:t>23</a:t>
            </a:fld>
            <a:endParaRPr lang="en-US" altLang="fa-IR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927570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20CD0A-DC5B-493C-89E0-EDE45FA3C12F}" type="slidenum">
              <a:rPr lang="en-US" altLang="fa-IR"/>
              <a:pPr>
                <a:spcBef>
                  <a:spcPct val="0"/>
                </a:spcBef>
              </a:pPr>
              <a:t>24</a:t>
            </a:fld>
            <a:endParaRPr lang="en-US" altLang="fa-IR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124596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20CD0A-DC5B-493C-89E0-EDE45FA3C12F}" type="slidenum">
              <a:rPr lang="en-US" altLang="fa-IR"/>
              <a:pPr>
                <a:spcBef>
                  <a:spcPct val="0"/>
                </a:spcBef>
              </a:pPr>
              <a:t>25</a:t>
            </a:fld>
            <a:endParaRPr lang="en-US" altLang="fa-IR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431298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02DC2C-5E9A-4A9B-A2E5-7D9E124F1AC4}" type="slidenum">
              <a:rPr lang="en-US" altLang="fa-IR"/>
              <a:pPr>
                <a:spcBef>
                  <a:spcPct val="0"/>
                </a:spcBef>
              </a:pPr>
              <a:t>26</a:t>
            </a:fld>
            <a:endParaRPr lang="en-US" altLang="fa-IR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19353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5D3FF1-0042-4A55-B76F-FA1197C35739}" type="slidenum">
              <a:rPr lang="en-US" altLang="fa-IR"/>
              <a:pPr>
                <a:spcBef>
                  <a:spcPct val="0"/>
                </a:spcBef>
              </a:pPr>
              <a:t>28</a:t>
            </a:fld>
            <a:endParaRPr lang="en-US" altLang="fa-IR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884558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2AC71F-B379-4B4D-9833-E1AFD8CA1F7A}" type="slidenum">
              <a:rPr lang="en-US" altLang="fa-IR"/>
              <a:pPr>
                <a:spcBef>
                  <a:spcPct val="0"/>
                </a:spcBef>
              </a:pPr>
              <a:t>29</a:t>
            </a:fld>
            <a:endParaRPr lang="en-US" altLang="fa-IR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062981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F6B112-AD88-422F-8087-AC0F63D8A9F1}" type="slidenum">
              <a:rPr lang="en-US" altLang="fa-IR"/>
              <a:pPr>
                <a:spcBef>
                  <a:spcPct val="0"/>
                </a:spcBef>
              </a:pPr>
              <a:t>30</a:t>
            </a:fld>
            <a:endParaRPr lang="en-US" altLang="fa-IR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80001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5CF8E0-B015-4156-898B-F0DCC6B352B1}" type="slidenum">
              <a:rPr lang="en-US" altLang="fa-IR"/>
              <a:pPr>
                <a:spcBef>
                  <a:spcPct val="0"/>
                </a:spcBef>
              </a:pPr>
              <a:t>3</a:t>
            </a:fld>
            <a:endParaRPr lang="en-US" altLang="fa-IR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643631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5D3FF1-0042-4A55-B76F-FA1197C35739}" type="slidenum">
              <a:rPr lang="en-US" altLang="fa-IR"/>
              <a:pPr>
                <a:spcBef>
                  <a:spcPct val="0"/>
                </a:spcBef>
              </a:pPr>
              <a:t>31</a:t>
            </a:fld>
            <a:endParaRPr lang="en-US" altLang="fa-IR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4053077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5F3A6E-64FB-46CC-BE11-DF11CCE0BACE}" type="slidenum">
              <a:rPr lang="en-US" altLang="fa-IR"/>
              <a:pPr>
                <a:spcBef>
                  <a:spcPct val="0"/>
                </a:spcBef>
              </a:pPr>
              <a:t>32</a:t>
            </a:fld>
            <a:endParaRPr lang="en-US" altLang="fa-IR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494647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854834-4AF5-4B0A-9B86-3211514C59C0}" type="slidenum">
              <a:rPr lang="en-US" altLang="fa-IR"/>
              <a:pPr>
                <a:spcBef>
                  <a:spcPct val="0"/>
                </a:spcBef>
              </a:pPr>
              <a:t>33</a:t>
            </a:fld>
            <a:endParaRPr lang="en-US" altLang="fa-IR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030703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D74D7A-1F3D-466F-AAC9-F962486E9C10}" type="slidenum">
              <a:rPr lang="en-US" altLang="fa-IR"/>
              <a:pPr>
                <a:spcBef>
                  <a:spcPct val="0"/>
                </a:spcBef>
              </a:pPr>
              <a:t>34</a:t>
            </a:fld>
            <a:endParaRPr lang="en-US" altLang="fa-IR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34943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D74D7A-1F3D-466F-AAC9-F962486E9C10}" type="slidenum">
              <a:rPr lang="en-US" altLang="fa-IR"/>
              <a:pPr>
                <a:spcBef>
                  <a:spcPct val="0"/>
                </a:spcBef>
              </a:pPr>
              <a:t>35</a:t>
            </a:fld>
            <a:endParaRPr lang="en-US" altLang="fa-IR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443992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EE5A1D-AF3B-461B-9304-5A1013DDF18E}" type="slidenum">
              <a:rPr lang="en-US" altLang="fa-IR"/>
              <a:pPr>
                <a:spcBef>
                  <a:spcPct val="0"/>
                </a:spcBef>
              </a:pPr>
              <a:t>36</a:t>
            </a:fld>
            <a:endParaRPr lang="en-US" altLang="fa-IR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814225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98BA30-C9B1-48B7-84F0-9DB17604CC17}" type="slidenum">
              <a:rPr lang="en-US" altLang="fa-IR"/>
              <a:pPr>
                <a:spcBef>
                  <a:spcPct val="0"/>
                </a:spcBef>
              </a:pPr>
              <a:t>37</a:t>
            </a:fld>
            <a:endParaRPr lang="en-US" altLang="fa-IR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236144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DAE463-3922-4D0F-AA62-3E2AA55B5294}" type="slidenum">
              <a:rPr lang="en-US" altLang="fa-IR"/>
              <a:pPr>
                <a:spcBef>
                  <a:spcPct val="0"/>
                </a:spcBef>
              </a:pPr>
              <a:t>38</a:t>
            </a:fld>
            <a:endParaRPr lang="en-US" altLang="fa-IR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587375"/>
            <a:ext cx="4554538" cy="34163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343400"/>
            <a:ext cx="591185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761073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DF2A21-E5A5-4DEC-A65E-F435D370C543}" type="slidenum">
              <a:rPr lang="en-US" altLang="fa-IR"/>
              <a:pPr>
                <a:spcBef>
                  <a:spcPct val="0"/>
                </a:spcBef>
              </a:pPr>
              <a:t>39</a:t>
            </a:fld>
            <a:endParaRPr lang="en-US" altLang="fa-I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587375"/>
            <a:ext cx="4554538" cy="34163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343400"/>
            <a:ext cx="591185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775450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90AE21-A0C9-4020-8417-3740D7B38BE8}" type="slidenum">
              <a:rPr lang="en-US" altLang="fa-IR"/>
              <a:pPr>
                <a:spcBef>
                  <a:spcPct val="0"/>
                </a:spcBef>
              </a:pPr>
              <a:t>40</a:t>
            </a:fld>
            <a:endParaRPr lang="en-US" altLang="fa-IR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587375"/>
            <a:ext cx="4554538" cy="34163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343400"/>
            <a:ext cx="591185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422203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DB608F-8A86-48D5-8B2D-2DE3A4FEBD4E}" type="slidenum">
              <a:rPr lang="en-US" altLang="fa-IR"/>
              <a:pPr>
                <a:spcBef>
                  <a:spcPct val="0"/>
                </a:spcBef>
              </a:pPr>
              <a:t>4</a:t>
            </a:fld>
            <a:endParaRPr lang="en-US" altLang="fa-IR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796925"/>
            <a:ext cx="4278313" cy="3208338"/>
          </a:xfrm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30788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eaLnBrk="1" hangingPunct="1"/>
            <a:endParaRPr lang="de-DE" altLang="fa-IR" smtClean="0"/>
          </a:p>
        </p:txBody>
      </p:sp>
    </p:spTree>
    <p:extLst>
      <p:ext uri="{BB962C8B-B14F-4D97-AF65-F5344CB8AC3E}">
        <p14:creationId xmlns:p14="http://schemas.microsoft.com/office/powerpoint/2010/main" val="3689495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6FC903-93CC-475A-8C99-236BD970523E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63712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96D0CB-A14F-4E71-BC81-971440BA80B1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845615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013912-C31A-4057-BCBB-02A898101429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117333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51C1D1-5AEA-4A01-8BF0-ACF5426E5615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72392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349863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48F2D4-7A0B-431A-A04C-F3148CAE459D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7437889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48F2D4-7A0B-431A-A04C-F3148CAE459D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979721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1548227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264473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263323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DAAAFB-1665-415E-B917-4EB263AB9DC8}" type="slidenum">
              <a:rPr lang="en-US" altLang="fa-IR"/>
              <a:pPr>
                <a:spcBef>
                  <a:spcPct val="0"/>
                </a:spcBef>
              </a:pPr>
              <a:t>5</a:t>
            </a:fld>
            <a:endParaRPr lang="en-US" altLang="fa-IR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4906252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897848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EF0F29-F062-461D-926D-971D41DC7C02}" type="slidenum">
              <a:rPr lang="en-US" altLang="fa-IR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fa-IR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473705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D70362-AF2D-44DF-8EBA-C9A2804C08D0}" type="slidenum">
              <a:rPr lang="en-US" altLang="fa-IR"/>
              <a:pPr>
                <a:spcBef>
                  <a:spcPct val="0"/>
                </a:spcBef>
              </a:pPr>
              <a:t>53</a:t>
            </a:fld>
            <a:endParaRPr lang="en-US" altLang="fa-IR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300575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D70362-AF2D-44DF-8EBA-C9A2804C08D0}" type="slidenum">
              <a:rPr lang="en-US" altLang="fa-IR"/>
              <a:pPr>
                <a:spcBef>
                  <a:spcPct val="0"/>
                </a:spcBef>
              </a:pPr>
              <a:t>54</a:t>
            </a:fld>
            <a:endParaRPr lang="en-US" altLang="fa-IR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88470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76B297-4052-4BB8-B94C-DBEE48873281}" type="slidenum">
              <a:rPr lang="en-US" altLang="fa-IR"/>
              <a:pPr>
                <a:spcBef>
                  <a:spcPct val="0"/>
                </a:spcBef>
              </a:pPr>
              <a:t>6</a:t>
            </a:fld>
            <a:endParaRPr lang="en-US" altLang="fa-IR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265471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C8EFC5-331E-492A-BDEF-A9F9F23471C2}" type="slidenum">
              <a:rPr lang="en-US" altLang="fa-IR"/>
              <a:pPr>
                <a:spcBef>
                  <a:spcPct val="0"/>
                </a:spcBef>
              </a:pPr>
              <a:t>7</a:t>
            </a:fld>
            <a:endParaRPr lang="en-US" altLang="fa-IR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5328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442931-FCFB-4B65-A785-951AF42975EB}" type="slidenum">
              <a:rPr lang="en-US" altLang="fa-IR"/>
              <a:pPr>
                <a:spcBef>
                  <a:spcPct val="0"/>
                </a:spcBef>
              </a:pPr>
              <a:t>8</a:t>
            </a:fld>
            <a:endParaRPr lang="en-US" altLang="fa-IR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9592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8F3AA-C608-400E-B27A-4F8ABE875753}" type="slidenum">
              <a:rPr lang="en-US" altLang="fa-IR"/>
              <a:pPr/>
              <a:t>9</a:t>
            </a:fld>
            <a:endParaRPr lang="en-US" altLang="fa-IR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68825" cy="3425825"/>
          </a:xfrm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0225"/>
            <a:ext cx="5026025" cy="4111625"/>
          </a:xfrm>
        </p:spPr>
        <p:txBody>
          <a:bodyPr/>
          <a:lstStyle/>
          <a:p>
            <a:endParaRPr lang="nl-NL" altLang="fa-IR"/>
          </a:p>
        </p:txBody>
      </p:sp>
    </p:spTree>
    <p:extLst>
      <p:ext uri="{BB962C8B-B14F-4D97-AF65-F5344CB8AC3E}">
        <p14:creationId xmlns:p14="http://schemas.microsoft.com/office/powerpoint/2010/main" val="113770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a-IR" altLang="fa-IR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fa-IR" altLang="fa-IR" sz="1300"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a-IR" altLang="fa-IR" sz="2400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524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4FE4C-DD4F-42D3-9DD1-E7E7390D499A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02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88264-FA6A-4A0C-9ABF-61E827C837F6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74387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1540A-77DC-4955-BE17-1DC9A13C129D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595279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46E19-CD98-4D6E-BEEE-3B5DE6BB63FB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574310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D20FB-DB4E-4B4F-8907-52A889C3226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225398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A445D-DD8A-45CC-AAFB-7C5A9FA3C10D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46132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A7353-9245-4E23-93B0-C9ACA195F3D3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092756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10CFD-BC45-46A0-A9B9-852CA9D3B174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711549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7C23C-B89C-4869-90FB-4130BF48D77C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705405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C07A8-AE43-4369-A4CE-4C2811F7F17F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5243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02171-2E4E-48C1-9318-E7D51D1C26F1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612914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7162D-E794-4131-8BA2-F94A9B478048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948932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21A55-A166-4E97-A486-E56D3145FFB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775277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EC029-281D-45DC-9F64-87C77BFC1B01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47962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35B0F-C249-4A9D-A5C9-69D2229889E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24302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0C0E2-2420-4137-A7AA-E8D93CCE9D97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95879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236D6-827B-471D-B324-A8052AE651E1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7269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509F9-BC92-4AA1-B013-701B25CB5A12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21950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25703-105A-4515-8866-65548545DDB7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60957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4E4F8-F3EC-46DB-9C03-4EEBF5B0B82E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16902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5E568-3BB6-44F1-8BF8-75FE2D208211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29574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fa-IR" altLang="fa-I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fa-IR" altLang="fa-IR" sz="1300"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38950F-F41F-44AD-9EF2-47E6E34163D8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215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BCE75353-500E-49D8-B0E0-58D5C706E3D4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smtClean="0"/>
              <a:t>Reconfigurable Computing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smtClean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09E9F-A21B-4FBC-B1DD-5705078E628C}" type="slidenum">
              <a:rPr lang="en-US" altLang="fa-IR"/>
              <a:pPr/>
              <a:t>10</a:t>
            </a:fld>
            <a:endParaRPr lang="en-US" altLang="fa-IR"/>
          </a:p>
        </p:txBody>
      </p:sp>
      <p:sp>
        <p:nvSpPr>
          <p:cNvPr id="119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z="2700"/>
              <a:t>Multi-Core Speedup</a:t>
            </a:r>
          </a:p>
        </p:txBody>
      </p:sp>
      <p:sp>
        <p:nvSpPr>
          <p:cNvPr id="1191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fa-IR" dirty="0"/>
              <a:t>Amdahl’s Law:</a:t>
            </a:r>
          </a:p>
          <a:p>
            <a:pPr lvl="1"/>
            <a:r>
              <a:rPr lang="en-US" altLang="fa-IR" dirty="0"/>
              <a:t>Speedup by multi-cores is limited.</a:t>
            </a:r>
          </a:p>
          <a:p>
            <a:pPr lvl="1"/>
            <a:r>
              <a:rPr lang="en-US" altLang="fa-IR" dirty="0"/>
              <a:t>Even when the number of cores is large, it is limited by the serial part:</a:t>
            </a:r>
          </a:p>
          <a:p>
            <a:pPr lvl="2"/>
            <a:r>
              <a:rPr lang="en-US" altLang="fa-IR" dirty="0"/>
              <a:t>If 88% of the operations are not parallelizable, (regardless of the number of cores):</a:t>
            </a:r>
          </a:p>
          <a:p>
            <a:pPr lvl="2" algn="ctr">
              <a:buFont typeface="Arial" panose="020B0604020202020204" pitchFamily="34" charset="0"/>
              <a:buNone/>
            </a:pPr>
            <a:r>
              <a:rPr lang="en-US" altLang="fa-IR" b="1" dirty="0"/>
              <a:t>Max speedup = 1</a:t>
            </a:r>
            <a:r>
              <a:rPr lang="en-US" altLang="fa-IR" b="1" dirty="0" smtClean="0"/>
              <a:t>/(0.88) </a:t>
            </a:r>
            <a:r>
              <a:rPr lang="en-US" altLang="fa-IR" b="1" dirty="0"/>
              <a:t>= 1.136 !</a:t>
            </a:r>
          </a:p>
          <a:p>
            <a:pPr lvl="2" algn="ctr">
              <a:buFont typeface="Arial" panose="020B0604020202020204" pitchFamily="34" charset="0"/>
              <a:buNone/>
            </a:pPr>
            <a:endParaRPr lang="en-US" altLang="fa-IR" b="1" dirty="0"/>
          </a:p>
          <a:p>
            <a:pPr lvl="2"/>
            <a:r>
              <a:rPr lang="en-US" altLang="fa-IR" dirty="0"/>
              <a:t>To achieve </a:t>
            </a:r>
            <a:r>
              <a:rPr lang="en-US" altLang="fa-IR" dirty="0" err="1"/>
              <a:t>50x</a:t>
            </a:r>
            <a:r>
              <a:rPr lang="en-US" altLang="fa-IR" dirty="0"/>
              <a:t> speedup, at least 98% of the application must be appropriate for substantial acceleration.</a:t>
            </a:r>
            <a:endParaRPr lang="en-US" altLang="fa-IR" b="1" dirty="0"/>
          </a:p>
          <a:p>
            <a:pPr lvl="2"/>
            <a:endParaRPr lang="en-US" altLang="fa-IR" dirty="0"/>
          </a:p>
          <a:p>
            <a:pPr lvl="1"/>
            <a:endParaRPr lang="en-US" altLang="fa-IR" dirty="0"/>
          </a:p>
        </p:txBody>
      </p:sp>
    </p:spTree>
    <p:extLst>
      <p:ext uri="{BB962C8B-B14F-4D97-AF65-F5344CB8AC3E}">
        <p14:creationId xmlns:p14="http://schemas.microsoft.com/office/powerpoint/2010/main" val="37198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9BBA8F-D86C-4E4A-98B9-8DB329A7714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dirty="0" smtClean="0"/>
              <a:t>Domain-Specific Processors</a:t>
            </a:r>
            <a:endParaRPr lang="de-DE" altLang="fa-IR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052736"/>
            <a:ext cx="8208144" cy="5210175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Goal: 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Overcome part of the drawbacks of the </a:t>
            </a:r>
            <a:r>
              <a:rPr lang="en-GB" altLang="fa-IR" sz="1800" dirty="0" err="1" smtClean="0"/>
              <a:t>VN</a:t>
            </a:r>
            <a:r>
              <a:rPr lang="en-GB" altLang="fa-IR" sz="1800" dirty="0" smtClean="0"/>
              <a:t> computer.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GB" altLang="fa-IR" sz="18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Characteristics: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Optimized datapath for a given class of applications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GB" altLang="fa-IR" sz="1800" dirty="0" smtClean="0"/>
          </a:p>
          <a:p>
            <a:pPr lvl="2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0000FF"/>
                </a:solidFill>
              </a:rPr>
              <a:t>Example: DSP</a:t>
            </a:r>
            <a:endParaRPr lang="en-GB" altLang="fa-IR" sz="1800" dirty="0" smtClean="0"/>
          </a:p>
          <a:p>
            <a:pPr lvl="2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Applications usually multiply accumulate (MAC)-dominated:</a:t>
            </a:r>
          </a:p>
          <a:p>
            <a:pPr lvl="3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A </a:t>
            </a:r>
            <a:r>
              <a:rPr lang="en-GB" altLang="fa-IR" sz="1800" dirty="0" smtClean="0">
                <a:sym typeface="Wingdings" panose="05000000000000000000" pitchFamily="2" charset="2"/>
              </a:rPr>
              <a:t>  A + (B * C)</a:t>
            </a:r>
            <a:endParaRPr lang="en-GB" altLang="fa-IR" sz="1800" dirty="0" smtClean="0"/>
          </a:p>
          <a:p>
            <a:pPr lvl="2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Datapath optimized to execute one or many </a:t>
            </a:r>
            <a:r>
              <a:rPr lang="en-GB" altLang="fa-IR" sz="1800" dirty="0" err="1" smtClean="0"/>
              <a:t>MACs</a:t>
            </a:r>
            <a:r>
              <a:rPr lang="en-GB" altLang="fa-IR" sz="1800" dirty="0" smtClean="0"/>
              <a:t> in only one cycle.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Instruction fetching/decoding overhead removed for some operations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Fewer memory access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Special support for efficient looping</a:t>
            </a:r>
          </a:p>
          <a:p>
            <a:pPr lvl="2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Special loop or repeat instruction</a:t>
            </a:r>
          </a:p>
          <a:p>
            <a:pPr lvl="2" defTabSz="449263" eaLnBrk="1" hangingPunct="1">
              <a:lnSpc>
                <a:spcPct val="93000"/>
              </a:lnSpc>
            </a:pPr>
            <a:endParaRPr lang="en-US" altLang="fa-IR" sz="1800" dirty="0" smtClean="0"/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GB" altLang="fa-IR" sz="1800" dirty="0" smtClean="0"/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de-DE" altLang="fa-IR" sz="1800" dirty="0" smtClean="0"/>
          </a:p>
        </p:txBody>
      </p:sp>
    </p:spTree>
    <p:extLst>
      <p:ext uri="{BB962C8B-B14F-4D97-AF65-F5344CB8AC3E}">
        <p14:creationId xmlns:p14="http://schemas.microsoft.com/office/powerpoint/2010/main" val="25650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322EAE-ACEC-472D-B74B-6BF99B017FF0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MAC on a VN Machine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Fetch </a:t>
            </a:r>
            <a:r>
              <a:rPr lang="en-US" altLang="fa-IR" dirty="0" err="1" smtClean="0"/>
              <a:t>MUL</a:t>
            </a:r>
            <a:endParaRPr lang="en-US" altLang="fa-IR" dirty="0" smtClean="0"/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Decode </a:t>
            </a:r>
            <a:r>
              <a:rPr lang="en-US" altLang="fa-IR" dirty="0" err="1" smtClean="0"/>
              <a:t>MUL</a:t>
            </a:r>
            <a:endParaRPr lang="en-US" altLang="fa-IR" dirty="0" smtClean="0"/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Read operand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Multiply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Store result (B*C)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Fetch ADD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Decode ADD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Read the stored result (B*C)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Add with the accumulated value (A + B*C)</a:t>
            </a:r>
          </a:p>
          <a:p>
            <a:pPr marL="876300" lvl="1" indent="-419100" eaLnBrk="1" hangingPunct="1">
              <a:buFont typeface="Wingdings" panose="05000000000000000000" pitchFamily="2" charset="2"/>
              <a:buAutoNum type="arabicPeriod"/>
            </a:pPr>
            <a:r>
              <a:rPr lang="en-US" altLang="fa-IR" dirty="0" smtClean="0"/>
              <a:t> Store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4C061A-F8B3-4A74-94D5-E84F4CE9C93B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Loops on a VN Machine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Instruction cycles (fetch, decode, …) for:</a:t>
            </a:r>
          </a:p>
          <a:p>
            <a:pPr lvl="1" eaLnBrk="1" hangingPunct="1"/>
            <a:r>
              <a:rPr lang="en-US" altLang="fa-IR" smtClean="0"/>
              <a:t>Updating loop counter</a:t>
            </a:r>
          </a:p>
          <a:p>
            <a:pPr lvl="1" eaLnBrk="1" hangingPunct="1"/>
            <a:r>
              <a:rPr lang="en-US" altLang="fa-IR" smtClean="0"/>
              <a:t>Testing loop counter</a:t>
            </a:r>
          </a:p>
          <a:p>
            <a:pPr lvl="1" eaLnBrk="1" hangingPunct="1"/>
            <a:r>
              <a:rPr lang="en-US" altLang="fa-IR" smtClean="0"/>
              <a:t>Jumping back to the top of the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BDBB29-CD1E-4D89-8AB3-0DE8A66B32B0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dirty="0" smtClean="0"/>
              <a:t>Domain-specific processors</a:t>
            </a:r>
            <a:endParaRPr lang="de-DE" altLang="fa-IR" dirty="0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4343400" cy="4648200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sz="1600" smtClean="0">
                <a:solidFill>
                  <a:srgbClr val="0000FF"/>
                </a:solidFill>
              </a:rPr>
              <a:t>The hardware contains:</a:t>
            </a:r>
          </a:p>
          <a:p>
            <a:pPr marL="914400" lvl="1" indent="-381000" defTabSz="449263" eaLnBrk="1" hangingPunct="1">
              <a:lnSpc>
                <a:spcPct val="90000"/>
              </a:lnSpc>
              <a:buSzPct val="45000"/>
              <a:buFont typeface="StarSymbol" charset="0"/>
              <a:buChar char=""/>
            </a:pPr>
            <a:r>
              <a:rPr lang="en-GB" altLang="fa-IR" sz="1800" smtClean="0"/>
              <a:t>One or more MAC-Units</a:t>
            </a:r>
          </a:p>
          <a:p>
            <a:pPr marL="914400" lvl="1" indent="-381000" defTabSz="449263" eaLnBrk="1" hangingPunct="1">
              <a:lnSpc>
                <a:spcPct val="90000"/>
              </a:lnSpc>
              <a:buSzPct val="45000"/>
              <a:buFont typeface="StarSymbol" charset="0"/>
              <a:buChar char=""/>
            </a:pPr>
            <a:r>
              <a:rPr lang="en-GB" altLang="fa-IR" sz="1800" smtClean="0"/>
              <a:t>Multi-ported on-chip and off-chip memories</a:t>
            </a:r>
          </a:p>
          <a:p>
            <a:pPr marL="914400" lvl="1" indent="-381000" defTabSz="449263" eaLnBrk="1" hangingPunct="1">
              <a:lnSpc>
                <a:spcPct val="90000"/>
              </a:lnSpc>
              <a:buSzPct val="45000"/>
              <a:buFont typeface="StarSymbol" charset="0"/>
              <a:buChar char=""/>
            </a:pPr>
            <a:r>
              <a:rPr lang="en-GB" altLang="fa-IR" sz="1800" smtClean="0"/>
              <a:t>Multiple on-chip busses</a:t>
            </a:r>
          </a:p>
          <a:p>
            <a:pPr marL="914400" lvl="1" indent="-381000" defTabSz="449263" eaLnBrk="1" hangingPunct="1">
              <a:lnSpc>
                <a:spcPct val="90000"/>
              </a:lnSpc>
              <a:buSzPct val="45000"/>
              <a:buFont typeface="StarSymbol" charset="0"/>
              <a:buChar char=""/>
            </a:pPr>
            <a:r>
              <a:rPr lang="en-GB" altLang="fa-IR" sz="1800" smtClean="0"/>
              <a:t>Address generation unit supporting addressing modes tailored for DSP-applications</a:t>
            </a:r>
            <a:endParaRPr lang="de-DE" altLang="fa-IR" sz="1800" smtClean="0"/>
          </a:p>
        </p:txBody>
      </p:sp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341438"/>
            <a:ext cx="38957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58BA70-9460-44A8-9222-BF5C9800D11C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ASIP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857250"/>
            <a:ext cx="8458200" cy="2357438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Application-Specific Instruction Set Processors:</a:t>
            </a:r>
          </a:p>
          <a:p>
            <a:pPr lvl="1" eaLnBrk="1" hangingPunct="1"/>
            <a:r>
              <a:rPr lang="en-US" altLang="fa-IR" dirty="0" smtClean="0"/>
              <a:t>Instruction set is customized to a specific domain/application</a:t>
            </a:r>
          </a:p>
          <a:p>
            <a:pPr lvl="2" eaLnBrk="1" hangingPunct="1"/>
            <a:r>
              <a:rPr lang="en-US" altLang="fa-IR" dirty="0" smtClean="0"/>
              <a:t>DSP, neural networks, …</a:t>
            </a:r>
          </a:p>
          <a:p>
            <a:pPr lvl="1" eaLnBrk="1" hangingPunct="1"/>
            <a:r>
              <a:rPr lang="en-US" altLang="fa-IR" dirty="0" smtClean="0"/>
              <a:t>Can be classified as domain-specific</a:t>
            </a:r>
          </a:p>
          <a:p>
            <a:pPr lvl="1" eaLnBrk="1" hangingPunct="1"/>
            <a:r>
              <a:rPr lang="en-US" altLang="fa-IR" dirty="0" err="1" smtClean="0"/>
              <a:t>Xtensa</a:t>
            </a:r>
            <a:r>
              <a:rPr lang="en-US" altLang="fa-IR" dirty="0" smtClean="0"/>
              <a:t> from </a:t>
            </a:r>
            <a:r>
              <a:rPr lang="en-US" altLang="fa-IR" dirty="0" err="1" smtClean="0"/>
              <a:t>Tensilica</a:t>
            </a:r>
            <a:r>
              <a:rPr lang="en-US" altLang="fa-IR" dirty="0" smtClean="0"/>
              <a:t> (Acquired by Cadence in 2013)</a:t>
            </a:r>
          </a:p>
          <a:p>
            <a:pPr lvl="2" eaLnBrk="1" hangingPunct="1"/>
            <a:r>
              <a:rPr lang="en-US" altLang="fa-IR" sz="1800" dirty="0" smtClean="0"/>
              <a:t>A processor core which lets the system designer:</a:t>
            </a:r>
          </a:p>
          <a:p>
            <a:pPr lvl="3" eaLnBrk="1" hangingPunct="1"/>
            <a:r>
              <a:rPr lang="en-US" altLang="fa-IR" dirty="0" smtClean="0"/>
              <a:t>select and size features for a given application</a:t>
            </a:r>
          </a:p>
          <a:p>
            <a:pPr lvl="3" eaLnBrk="1" hangingPunct="1"/>
            <a:r>
              <a:rPr lang="en-US" altLang="fa-IR" dirty="0" smtClean="0"/>
              <a:t>define new instructions.</a:t>
            </a:r>
          </a:p>
          <a:p>
            <a:pPr lvl="2" eaLnBrk="1" hangingPunct="1"/>
            <a:endParaRPr lang="en-US" altLang="fa-IR" sz="1800" dirty="0" smtClean="0"/>
          </a:p>
          <a:p>
            <a:pPr lvl="1" eaLnBrk="1" hangingPunct="1"/>
            <a:endParaRPr lang="en-US" altLang="fa-IR" dirty="0" smtClean="0"/>
          </a:p>
        </p:txBody>
      </p:sp>
      <p:grpSp>
        <p:nvGrpSpPr>
          <p:cNvPr id="27653" name="Group 8"/>
          <p:cNvGrpSpPr>
            <a:grpSpLocks/>
          </p:cNvGrpSpPr>
          <p:nvPr/>
        </p:nvGrpSpPr>
        <p:grpSpPr bwMode="auto">
          <a:xfrm>
            <a:off x="857251" y="3861048"/>
            <a:ext cx="6595069" cy="2639764"/>
            <a:chOff x="457200" y="1700233"/>
            <a:chExt cx="8229600" cy="4295775"/>
          </a:xfrm>
        </p:grpSpPr>
        <p:pic>
          <p:nvPicPr>
            <p:cNvPr id="2765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700233"/>
              <a:ext cx="8229600" cy="429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5" name="AutoShape 5"/>
            <p:cNvSpPr>
              <a:spLocks noChangeArrowheads="1"/>
            </p:cNvSpPr>
            <p:nvPr/>
          </p:nvSpPr>
          <p:spPr bwMode="auto">
            <a:xfrm>
              <a:off x="3492500" y="4424383"/>
              <a:ext cx="1223963" cy="10080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E46964-0E1E-472C-BEE7-C0F5A18C8D7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dirty="0" smtClean="0"/>
              <a:t>Application-Specific Processors</a:t>
            </a:r>
            <a:endParaRPr lang="de-DE" altLang="fa-IR" dirty="0" smtClean="0"/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  <a:defRPr/>
            </a:pPr>
            <a:r>
              <a:rPr lang="en-GB" dirty="0" smtClean="0"/>
              <a:t>Optimize the complete circuit  for a specific function</a:t>
            </a:r>
          </a:p>
          <a:p>
            <a:pPr marL="914400" lvl="1" indent="-381000" defTabSz="449263" eaLnBrk="1" hangingPunct="1">
              <a:lnSpc>
                <a:spcPct val="93000"/>
              </a:lnSpc>
              <a:defRPr/>
            </a:pPr>
            <a:r>
              <a:rPr lang="en-GB" sz="2000" dirty="0" err="1" smtClean="0"/>
              <a:t>DSPs</a:t>
            </a:r>
            <a:r>
              <a:rPr lang="en-GB" sz="2000" dirty="0" smtClean="0"/>
              <a:t> have VN architecture.</a:t>
            </a:r>
          </a:p>
          <a:p>
            <a:pPr marL="914400" lvl="1" indent="-381000" defTabSz="449263" eaLnBrk="1" hangingPunct="1">
              <a:lnSpc>
                <a:spcPct val="93000"/>
              </a:lnSpc>
              <a:defRPr/>
            </a:pPr>
            <a:r>
              <a:rPr lang="en-GB" sz="2000" dirty="0" smtClean="0"/>
              <a:t>with a degree of application-specific features</a:t>
            </a:r>
          </a:p>
          <a:p>
            <a:pPr marL="457200" indent="-457200" defTabSz="449263" eaLnBrk="1" hangingPunct="1">
              <a:lnSpc>
                <a:spcPct val="93000"/>
              </a:lnSpc>
              <a:defRPr/>
            </a:pPr>
            <a:endParaRPr lang="en-GB" sz="1800" dirty="0" smtClean="0"/>
          </a:p>
          <a:p>
            <a:pPr marL="457200" indent="-457200" defTabSz="449263" eaLnBrk="1" hangingPunct="1">
              <a:lnSpc>
                <a:spcPct val="93000"/>
              </a:lnSpc>
              <a:defRPr/>
            </a:pPr>
            <a:endParaRPr lang="en-GB" sz="600" dirty="0" smtClean="0"/>
          </a:p>
          <a:p>
            <a:pPr marL="457200" indent="-457200" defTabSz="449263" eaLnBrk="1" hangingPunct="1">
              <a:lnSpc>
                <a:spcPct val="93000"/>
              </a:lnSpc>
              <a:defRPr/>
            </a:pPr>
            <a:r>
              <a:rPr lang="en-GB" sz="1800" dirty="0" smtClean="0">
                <a:solidFill>
                  <a:srgbClr val="FF0000"/>
                </a:solidFill>
              </a:rPr>
              <a:t>Example: </a:t>
            </a:r>
            <a:r>
              <a:rPr lang="en-GB" sz="1800" dirty="0" smtClean="0">
                <a:solidFill>
                  <a:srgbClr val="0000FF"/>
                </a:solidFill>
              </a:rPr>
              <a:t>ASIC</a:t>
            </a:r>
            <a:r>
              <a:rPr lang="en-GB" sz="1800" dirty="0" smtClean="0">
                <a:solidFill>
                  <a:schemeClr val="accent6"/>
                </a:solidFill>
              </a:rPr>
              <a:t>: </a:t>
            </a:r>
            <a:r>
              <a:rPr lang="en-GB" sz="1800" dirty="0" smtClean="0">
                <a:solidFill>
                  <a:srgbClr val="0000FF"/>
                </a:solidFill>
              </a:rPr>
              <a:t>Application-Specific Integrated Circuit.</a:t>
            </a:r>
          </a:p>
          <a:p>
            <a:pPr marL="914400" lvl="1" indent="-381000" defTabSz="449263" eaLnBrk="1" hangingPunct="1">
              <a:lnSpc>
                <a:spcPct val="103000"/>
              </a:lnSpc>
              <a:defRPr/>
            </a:pPr>
            <a:r>
              <a:rPr lang="en-GB" sz="2000" dirty="0" smtClean="0"/>
              <a:t>Optimization is done by implementing the inherent </a:t>
            </a:r>
            <a:r>
              <a:rPr lang="en-GB" sz="2000" dirty="0" smtClean="0">
                <a:solidFill>
                  <a:srgbClr val="CC6600"/>
                </a:solidFill>
              </a:rPr>
              <a:t>parallel</a:t>
            </a:r>
            <a:r>
              <a:rPr lang="en-GB" sz="2000" dirty="0" smtClean="0"/>
              <a:t> structure on a chip</a:t>
            </a:r>
          </a:p>
          <a:p>
            <a:pPr marL="914400" lvl="1" indent="-381000" defTabSz="449263" eaLnBrk="1" hangingPunct="1">
              <a:lnSpc>
                <a:spcPct val="103000"/>
              </a:lnSpc>
              <a:defRPr/>
            </a:pPr>
            <a:r>
              <a:rPr lang="en-GB" sz="2000" dirty="0" smtClean="0"/>
              <a:t>The data path is optimized for only </a:t>
            </a:r>
            <a:r>
              <a:rPr lang="en-GB" sz="2000" dirty="0" smtClean="0">
                <a:solidFill>
                  <a:srgbClr val="CC6600"/>
                </a:solidFill>
              </a:rPr>
              <a:t>one application</a:t>
            </a:r>
            <a:r>
              <a:rPr lang="en-GB" sz="2000" dirty="0" smtClean="0"/>
              <a:t>.</a:t>
            </a:r>
          </a:p>
          <a:p>
            <a:pPr marL="914400" lvl="1" indent="-381000" defTabSz="449263" eaLnBrk="1" hangingPunct="1">
              <a:lnSpc>
                <a:spcPct val="103000"/>
              </a:lnSpc>
              <a:defRPr/>
            </a:pPr>
            <a:r>
              <a:rPr lang="en-GB" sz="2000" dirty="0" smtClean="0"/>
              <a:t>Instruction </a:t>
            </a:r>
            <a:r>
              <a:rPr lang="en-GB" sz="2000" dirty="0" smtClean="0">
                <a:solidFill>
                  <a:srgbClr val="CC6600"/>
                </a:solidFill>
              </a:rPr>
              <a:t>fetching and decoding</a:t>
            </a:r>
            <a:r>
              <a:rPr lang="en-GB" sz="2000" dirty="0" smtClean="0"/>
              <a:t> overhead is removed</a:t>
            </a:r>
          </a:p>
          <a:p>
            <a:pPr marL="914400" lvl="1" indent="-381000" defTabSz="449263" eaLnBrk="1" hangingPunct="1">
              <a:lnSpc>
                <a:spcPct val="103000"/>
              </a:lnSpc>
              <a:defRPr/>
            </a:pPr>
            <a:r>
              <a:rPr lang="en-GB" sz="2000" dirty="0" smtClean="0">
                <a:solidFill>
                  <a:srgbClr val="CC6600"/>
                </a:solidFill>
              </a:rPr>
              <a:t>Memory access</a:t>
            </a:r>
            <a:r>
              <a:rPr lang="en-GB" sz="2000" dirty="0" smtClean="0"/>
              <a:t> is limited:</a:t>
            </a:r>
          </a:p>
          <a:p>
            <a:pPr marL="1316037" lvl="2" indent="-381000" defTabSz="449263" eaLnBrk="1" hangingPunct="1">
              <a:lnSpc>
                <a:spcPct val="103000"/>
              </a:lnSpc>
              <a:defRPr/>
            </a:pPr>
            <a:r>
              <a:rPr lang="en-GB" sz="2000" dirty="0"/>
              <a:t>D</a:t>
            </a:r>
            <a:r>
              <a:rPr lang="en-GB" sz="2000" dirty="0" smtClean="0"/>
              <a:t>irectly processing the input data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56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F9065B-1AD5-44AC-B1EB-4C4D8EFC8E4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dirty="0" smtClean="0"/>
              <a:t>Application-Specific Processors</a:t>
            </a:r>
            <a:endParaRPr lang="de-DE" altLang="fa-IR" dirty="0" smtClean="0"/>
          </a:p>
        </p:txBody>
      </p:sp>
      <p:sp>
        <p:nvSpPr>
          <p:cNvPr id="31748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214438"/>
            <a:ext cx="4054475" cy="4662834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dirty="0" smtClean="0">
                <a:solidFill>
                  <a:srgbClr val="0000FF"/>
                </a:solidFill>
              </a:rPr>
              <a:t>ASIC</a:t>
            </a:r>
            <a:r>
              <a:rPr lang="en-GB" altLang="fa-IR" dirty="0" smtClean="0"/>
              <a:t> </a:t>
            </a:r>
            <a:r>
              <a:rPr lang="en-GB" altLang="fa-IR" dirty="0" smtClean="0">
                <a:solidFill>
                  <a:srgbClr val="0000FF"/>
                </a:solidFill>
              </a:rPr>
              <a:t>Example:</a:t>
            </a:r>
          </a:p>
          <a:p>
            <a:pPr marL="457200" indent="-457200" defTabSz="449263" eaLnBrk="1" hangingPunct="1">
              <a:lnSpc>
                <a:spcPct val="93000"/>
              </a:lnSpc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endParaRPr lang="en-GB" altLang="fa-IR" sz="800" dirty="0" smtClean="0">
              <a:solidFill>
                <a:srgbClr val="0000FF"/>
              </a:solidFill>
            </a:endParaRPr>
          </a:p>
          <a:p>
            <a:pPr marL="457200" indent="-457200" defTabSz="449263" eaLnBrk="1" hangingPunct="1">
              <a:lnSpc>
                <a:spcPct val="93000"/>
              </a:lnSpc>
              <a:spcBef>
                <a:spcPct val="0"/>
              </a:spcBef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800" dirty="0" smtClean="0">
                <a:solidFill>
                  <a:srgbClr val="008000"/>
                </a:solidFill>
              </a:rPr>
              <a:t>Implementation of a </a:t>
            </a:r>
            <a:r>
              <a:rPr lang="en-GB" altLang="fa-IR" sz="1800" dirty="0" err="1" smtClean="0">
                <a:solidFill>
                  <a:srgbClr val="008000"/>
                </a:solidFill>
              </a:rPr>
              <a:t>VN</a:t>
            </a:r>
            <a:r>
              <a:rPr lang="en-GB" altLang="fa-IR" sz="1800" dirty="0" smtClean="0">
                <a:solidFill>
                  <a:srgbClr val="008000"/>
                </a:solidFill>
              </a:rPr>
              <a:t> computer:</a:t>
            </a:r>
          </a:p>
          <a:p>
            <a:pPr marL="457200" indent="-457200" defTabSz="449263" eaLnBrk="1" hangingPunct="1">
              <a:lnSpc>
                <a:spcPct val="93000"/>
              </a:lnSpc>
              <a:spcBef>
                <a:spcPct val="0"/>
              </a:spcBef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endParaRPr lang="en-GB" altLang="fa-IR" sz="1800" dirty="0" smtClean="0">
              <a:solidFill>
                <a:srgbClr val="008000"/>
              </a:solidFill>
            </a:endParaRPr>
          </a:p>
          <a:p>
            <a:pPr marL="879475" lvl="1" indent="-457200" defTabSz="449263" eaLnBrk="1" hangingPunct="1">
              <a:lnSpc>
                <a:spcPct val="89000"/>
              </a:lnSpc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dirty="0" smtClean="0">
                <a:latin typeface="Courier New" panose="02070309020205020404" pitchFamily="49" charset="0"/>
              </a:rPr>
              <a:t>if (a &lt; b) then</a:t>
            </a:r>
          </a:p>
          <a:p>
            <a:pPr marL="879475" lvl="1" indent="-457200" defTabSz="449263" eaLnBrk="1" hangingPunct="1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i="1" dirty="0" smtClean="0">
                <a:latin typeface="Courier New" panose="02070309020205020404" pitchFamily="49" charset="0"/>
              </a:rPr>
              <a:t>{</a:t>
            </a:r>
          </a:p>
          <a:p>
            <a:pPr marL="1108075" lvl="2" indent="-280988" defTabSz="449263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400" b="1" i="1" dirty="0" smtClean="0">
                <a:latin typeface="Courier New" panose="02070309020205020404" pitchFamily="49" charset="0"/>
              </a:rPr>
              <a:t>d = </a:t>
            </a:r>
            <a:r>
              <a:rPr lang="en-GB" altLang="fa-IR" sz="1400" b="1" i="1" dirty="0" err="1" smtClean="0">
                <a:latin typeface="Courier New" panose="02070309020205020404" pitchFamily="49" charset="0"/>
              </a:rPr>
              <a:t>a+b</a:t>
            </a:r>
            <a:r>
              <a:rPr lang="en-GB" altLang="fa-IR" sz="1400" b="1" i="1" dirty="0" smtClean="0">
                <a:latin typeface="Courier New" panose="02070309020205020404" pitchFamily="49" charset="0"/>
              </a:rPr>
              <a:t>;</a:t>
            </a:r>
          </a:p>
          <a:p>
            <a:pPr marL="1108075" lvl="2" indent="-280988" defTabSz="449263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400" b="1" i="1" dirty="0" smtClean="0">
                <a:latin typeface="Courier New" panose="02070309020205020404" pitchFamily="49" charset="0"/>
              </a:rPr>
              <a:t>c = a*b;</a:t>
            </a:r>
          </a:p>
          <a:p>
            <a:pPr marL="879475" lvl="1" indent="-457200" defTabSz="449263" eaLnBrk="1" hangingPunct="1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i="1" dirty="0" smtClean="0">
                <a:latin typeface="Courier New" panose="02070309020205020404" pitchFamily="49" charset="0"/>
              </a:rPr>
              <a:t>}</a:t>
            </a:r>
          </a:p>
          <a:p>
            <a:pPr marL="879475" lvl="1" indent="-457200" defTabSz="449263" eaLnBrk="1" hangingPunct="1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i="1" dirty="0" smtClean="0">
                <a:latin typeface="Courier New" panose="02070309020205020404" pitchFamily="49" charset="0"/>
              </a:rPr>
              <a:t>else</a:t>
            </a:r>
          </a:p>
          <a:p>
            <a:pPr marL="879475" lvl="1" indent="-457200" defTabSz="449263" eaLnBrk="1" hangingPunct="1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i="1" dirty="0" smtClean="0">
                <a:latin typeface="Courier New" panose="02070309020205020404" pitchFamily="49" charset="0"/>
              </a:rPr>
              <a:t>{</a:t>
            </a:r>
          </a:p>
          <a:p>
            <a:pPr marL="1108075" lvl="2" indent="-280988" defTabSz="449263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400" b="1" i="1" dirty="0" smtClean="0">
                <a:latin typeface="Courier New" panose="02070309020205020404" pitchFamily="49" charset="0"/>
              </a:rPr>
              <a:t>d = </a:t>
            </a:r>
            <a:r>
              <a:rPr lang="en-GB" altLang="fa-IR" sz="1400" b="1" i="1" dirty="0" err="1" smtClean="0">
                <a:latin typeface="Courier New" panose="02070309020205020404" pitchFamily="49" charset="0"/>
              </a:rPr>
              <a:t>a+1</a:t>
            </a:r>
            <a:r>
              <a:rPr lang="en-GB" altLang="fa-IR" sz="1400" b="1" i="1" dirty="0" smtClean="0">
                <a:latin typeface="Courier New" panose="02070309020205020404" pitchFamily="49" charset="0"/>
              </a:rPr>
              <a:t>;</a:t>
            </a:r>
          </a:p>
          <a:p>
            <a:pPr marL="1108075" lvl="2" indent="-280988" defTabSz="449263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400" b="1" i="1" dirty="0" smtClean="0">
                <a:latin typeface="Courier New" panose="02070309020205020404" pitchFamily="49" charset="0"/>
              </a:rPr>
              <a:t>c = b-1;</a:t>
            </a:r>
          </a:p>
          <a:p>
            <a:pPr marL="879475" lvl="1" indent="-457200" defTabSz="449263" eaLnBrk="1" hangingPunct="1">
              <a:lnSpc>
                <a:spcPct val="89000"/>
              </a:lnSpc>
              <a:spcBef>
                <a:spcPct val="0"/>
              </a:spcBef>
              <a:buFont typeface="Wingdings" panose="05000000000000000000" pitchFamily="2" charset="2"/>
              <a:buNone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600" b="1" i="1" dirty="0" smtClean="0">
                <a:latin typeface="Courier New" panose="02070309020205020404" pitchFamily="49" charset="0"/>
              </a:rPr>
              <a:t>}</a:t>
            </a:r>
          </a:p>
          <a:p>
            <a:pPr marL="457200" indent="-457200" defTabSz="449263" eaLnBrk="1" hangingPunct="1">
              <a:lnSpc>
                <a:spcPct val="89000"/>
              </a:lnSpc>
              <a:spcBef>
                <a:spcPct val="0"/>
              </a:spcBef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endParaRPr lang="en-GB" altLang="fa-IR" sz="1600" i="1" dirty="0" smtClean="0">
              <a:latin typeface="Courier New" panose="02070309020205020404" pitchFamily="49" charset="0"/>
            </a:endParaRPr>
          </a:p>
          <a:p>
            <a:pPr marL="457200" indent="-457200" defTabSz="449263" eaLnBrk="1" hangingPunct="1">
              <a:lnSpc>
                <a:spcPct val="93000"/>
              </a:lnSpc>
              <a:spcBef>
                <a:spcPct val="0"/>
              </a:spcBef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800" dirty="0" smtClean="0"/>
              <a:t>At least 3 instructions</a:t>
            </a:r>
          </a:p>
          <a:p>
            <a:pPr marL="457200" indent="-457200" defTabSz="449263" eaLnBrk="1" hangingPunct="1">
              <a:lnSpc>
                <a:spcPct val="93000"/>
              </a:lnSpc>
              <a:spcBef>
                <a:spcPts val="38"/>
              </a:spcBef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</a:pPr>
            <a:r>
              <a:rPr lang="en-GB" altLang="fa-IR" sz="1800" dirty="0" smtClean="0">
                <a:solidFill>
                  <a:srgbClr val="0000FF"/>
                </a:solidFill>
              </a:rPr>
              <a:t>run-time &gt;= 3*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instruction</a:t>
            </a:r>
            <a:endParaRPr lang="en-GB" altLang="fa-IR" sz="1800" baseline="-33000" dirty="0" smtClean="0">
              <a:solidFill>
                <a:srgbClr val="0000FF"/>
              </a:solidFill>
            </a:endParaRPr>
          </a:p>
        </p:txBody>
      </p:sp>
      <p:sp>
        <p:nvSpPr>
          <p:cNvPr id="31749" name="Text Box 11"/>
          <p:cNvSpPr txBox="1">
            <a:spLocks noChangeArrowheads="1"/>
          </p:cNvSpPr>
          <p:nvPr/>
        </p:nvSpPr>
        <p:spPr bwMode="auto">
          <a:xfrm>
            <a:off x="4808538" y="1052513"/>
            <a:ext cx="4300537" cy="1524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60" tIns="46080" rIns="92160" bIns="46080">
            <a:spAutoFit/>
          </a:bodyPr>
          <a:lstStyle>
            <a:lvl1pPr marL="457200" indent="-457200">
              <a:spcBef>
                <a:spcPct val="20000"/>
              </a:spcBef>
              <a:buChar char="•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Font typeface="Times New Roman" panose="02020603050405020304" pitchFamily="18" charset="0"/>
              <a:buChar char="•"/>
            </a:pPr>
            <a:r>
              <a:rPr lang="en-GB" altLang="fa-IR" sz="2000" dirty="0">
                <a:solidFill>
                  <a:srgbClr val="008000"/>
                </a:solidFill>
              </a:rPr>
              <a:t>ASIC </a:t>
            </a:r>
            <a:r>
              <a:rPr lang="en-GB" altLang="fa-IR" sz="2000" dirty="0" smtClean="0">
                <a:solidFill>
                  <a:srgbClr val="008000"/>
                </a:solidFill>
              </a:rPr>
              <a:t>implementation: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2000" b="0" dirty="0" smtClean="0">
                <a:solidFill>
                  <a:srgbClr val="000000"/>
                </a:solidFill>
                <a:cs typeface="Lucida Sans Unicode" panose="020B0602030504020204" pitchFamily="34" charset="0"/>
              </a:rPr>
              <a:t>Complete execution in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2000" b="0" dirty="0" smtClean="0">
                <a:solidFill>
                  <a:srgbClr val="000000"/>
                </a:solidFill>
                <a:cs typeface="Lucida Sans Unicode" panose="020B0602030504020204" pitchFamily="34" charset="0"/>
              </a:rPr>
              <a:t>parallel </a:t>
            </a:r>
            <a:r>
              <a:rPr lang="en-GB" altLang="fa-IR" sz="2000" b="0" dirty="0">
                <a:solidFill>
                  <a:srgbClr val="000000"/>
                </a:solidFill>
                <a:cs typeface="Lucida Sans Unicode" panose="020B0602030504020204" pitchFamily="34" charset="0"/>
              </a:rPr>
              <a:t>in one clock cycle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2000" b="0" dirty="0">
                <a:solidFill>
                  <a:srgbClr val="0000FF"/>
                </a:solidFill>
                <a:cs typeface="Lucida Sans Unicode" panose="020B0602030504020204" pitchFamily="34" charset="0"/>
              </a:rPr>
              <a:t>run-time = </a:t>
            </a:r>
            <a:r>
              <a:rPr lang="en-GB" altLang="fa-IR" sz="2000" b="0" dirty="0" err="1">
                <a:solidFill>
                  <a:srgbClr val="0000FF"/>
                </a:solidFill>
                <a:cs typeface="Lucida Sans Unicode" panose="020B0602030504020204" pitchFamily="34" charset="0"/>
              </a:rPr>
              <a:t>t</a:t>
            </a:r>
            <a:r>
              <a:rPr lang="en-GB" altLang="fa-IR" sz="2000" b="0" baseline="-33000" dirty="0" err="1">
                <a:solidFill>
                  <a:srgbClr val="0000FF"/>
                </a:solidFill>
                <a:cs typeface="Lucida Sans Unicode" panose="020B0602030504020204" pitchFamily="34" charset="0"/>
              </a:rPr>
              <a:t>clock</a:t>
            </a:r>
            <a:r>
              <a:rPr lang="en-GB" altLang="fa-IR" sz="2000" b="0" dirty="0">
                <a:solidFill>
                  <a:srgbClr val="0000FF"/>
                </a:solidFill>
                <a:cs typeface="Lucida Sans Unicode" panose="020B0602030504020204" pitchFamily="34" charset="0"/>
              </a:rPr>
              <a:t>= delay </a:t>
            </a:r>
            <a:r>
              <a:rPr lang="en-GB" altLang="fa-IR" sz="2000" b="0" dirty="0" smtClean="0">
                <a:solidFill>
                  <a:srgbClr val="0000FF"/>
                </a:solidFill>
                <a:cs typeface="Lucida Sans Unicode" panose="020B0602030504020204" pitchFamily="34" charset="0"/>
              </a:rPr>
              <a:t>of longest </a:t>
            </a:r>
            <a:r>
              <a:rPr lang="en-GB" altLang="fa-IR" sz="2000" b="0" dirty="0">
                <a:solidFill>
                  <a:srgbClr val="0000FF"/>
                </a:solidFill>
                <a:cs typeface="Lucida Sans Unicode" panose="020B0602030504020204" pitchFamily="34" charset="0"/>
              </a:rPr>
              <a:t>path </a:t>
            </a:r>
            <a:r>
              <a:rPr lang="en-GB" altLang="fa-IR" sz="2000" b="0" dirty="0" smtClean="0">
                <a:solidFill>
                  <a:srgbClr val="0000FF"/>
                </a:solidFill>
                <a:cs typeface="Lucida Sans Unicode" panose="020B0602030504020204" pitchFamily="34" charset="0"/>
              </a:rPr>
              <a:t>from </a:t>
            </a:r>
            <a:r>
              <a:rPr lang="en-GB" altLang="fa-IR" sz="2000" b="0" dirty="0">
                <a:solidFill>
                  <a:srgbClr val="0000FF"/>
                </a:solidFill>
                <a:cs typeface="Lucida Sans Unicode" panose="020B0602030504020204" pitchFamily="34" charset="0"/>
              </a:rPr>
              <a:t>input to output</a:t>
            </a:r>
          </a:p>
        </p:txBody>
      </p: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41300" y="5354638"/>
            <a:ext cx="451643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fa-IR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1751" name="Picture 14" descr="asic_co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784475"/>
            <a:ext cx="3529013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232086-C2A3-4264-82F3-CB1D9D2F42C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ASIC as Accelerator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dirty="0" smtClean="0"/>
              <a:t>ASIC as a coprocessor</a:t>
            </a:r>
          </a:p>
        </p:txBody>
      </p:sp>
      <p:grpSp>
        <p:nvGrpSpPr>
          <p:cNvPr id="33797" name="Group 6"/>
          <p:cNvGrpSpPr>
            <a:grpSpLocks/>
          </p:cNvGrpSpPr>
          <p:nvPr/>
        </p:nvGrpSpPr>
        <p:grpSpPr bwMode="auto">
          <a:xfrm>
            <a:off x="2403475" y="2492375"/>
            <a:ext cx="4335463" cy="3181350"/>
            <a:chOff x="1514" y="1842"/>
            <a:chExt cx="2731" cy="2004"/>
          </a:xfrm>
        </p:grpSpPr>
        <p:pic>
          <p:nvPicPr>
            <p:cNvPr id="3379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" y="1842"/>
              <a:ext cx="2731" cy="2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9" name="Rectangle 5"/>
            <p:cNvSpPr>
              <a:spLocks noChangeArrowheads="1"/>
            </p:cNvSpPr>
            <p:nvPr/>
          </p:nvSpPr>
          <p:spPr bwMode="auto">
            <a:xfrm>
              <a:off x="2608" y="1842"/>
              <a:ext cx="1587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02E336-E055-4399-9C21-D9C520B781B4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ASIC as Accelerator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High manufacturing cost</a:t>
            </a:r>
          </a:p>
        </p:txBody>
      </p:sp>
      <p:pic>
        <p:nvPicPr>
          <p:cNvPr id="3584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73238"/>
            <a:ext cx="4968875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B7765D-5EBE-48F4-AF9A-83CB65DEA1C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Computing Paradigms</a:t>
            </a:r>
            <a:endParaRPr lang="de-DE" altLang="fa-IR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0100" y="1643063"/>
            <a:ext cx="7772400" cy="3505200"/>
          </a:xfrm>
        </p:spPr>
        <p:txBody>
          <a:bodyPr lIns="92160" tIns="46080" rIns="92160" bIns="46080"/>
          <a:lstStyle/>
          <a:p>
            <a:pPr marL="381000" indent="-381000" defTabSz="449263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GB" altLang="fa-IR" dirty="0" smtClean="0"/>
              <a:t>Processing architectures:</a:t>
            </a:r>
          </a:p>
          <a:p>
            <a:pPr marL="876300" lvl="1" indent="-419100" defTabSz="449263" eaLnBrk="1" hangingPunct="1">
              <a:lnSpc>
                <a:spcPct val="93000"/>
              </a:lnSpc>
              <a:buFont typeface="Wingdings" panose="05000000000000000000" pitchFamily="2" charset="2"/>
              <a:buAutoNum type="arabicPeriod"/>
            </a:pPr>
            <a:r>
              <a:rPr lang="en-GB" altLang="fa-IR" sz="2600" dirty="0" smtClean="0"/>
              <a:t>General-purpose processors</a:t>
            </a:r>
          </a:p>
          <a:p>
            <a:pPr marL="1219200" lvl="2" indent="-304800" defTabSz="449263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GB" altLang="fa-IR" sz="1800" dirty="0" smtClean="0"/>
              <a:t>The Von Neumann Computer</a:t>
            </a:r>
          </a:p>
          <a:p>
            <a:pPr marL="876300" lvl="1" indent="-419100" defTabSz="449263" eaLnBrk="1" hangingPunct="1">
              <a:lnSpc>
                <a:spcPct val="93000"/>
              </a:lnSpc>
              <a:buFont typeface="Wingdings" panose="05000000000000000000" pitchFamily="2" charset="2"/>
              <a:buAutoNum type="arabicPeriod"/>
            </a:pPr>
            <a:r>
              <a:rPr lang="en-GB" altLang="fa-IR" sz="2600" dirty="0" smtClean="0"/>
              <a:t>Domain-specific processors</a:t>
            </a:r>
          </a:p>
          <a:p>
            <a:pPr marL="1219200" lvl="2" indent="-304800" defTabSz="449263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GB" altLang="fa-IR" sz="1800" dirty="0" smtClean="0"/>
              <a:t>for a class of applications (e.g. multimedia, DSP)</a:t>
            </a:r>
          </a:p>
          <a:p>
            <a:pPr marL="876300" lvl="1" indent="-419100" defTabSz="449263" eaLnBrk="1" hangingPunct="1">
              <a:lnSpc>
                <a:spcPct val="93000"/>
              </a:lnSpc>
              <a:buFont typeface="Wingdings" panose="05000000000000000000" pitchFamily="2" charset="2"/>
              <a:buAutoNum type="arabicPeriod"/>
            </a:pPr>
            <a:r>
              <a:rPr lang="en-GB" altLang="fa-IR" sz="2600" dirty="0" smtClean="0"/>
              <a:t>Application-specific processors</a:t>
            </a:r>
          </a:p>
          <a:p>
            <a:pPr marL="1219200" lvl="2" indent="-304800" defTabSz="449263" eaLnBrk="1" hangingPunct="1">
              <a:lnSpc>
                <a:spcPct val="93000"/>
              </a:lnSpc>
              <a:buFont typeface="Wingdings" panose="05000000000000000000" pitchFamily="2" charset="2"/>
              <a:buChar char="Ø"/>
            </a:pPr>
            <a:r>
              <a:rPr lang="en-GB" altLang="fa-IR" sz="1800" dirty="0" smtClean="0"/>
              <a:t>for one application</a:t>
            </a:r>
          </a:p>
          <a:p>
            <a:pPr marL="876300" lvl="1" indent="-419100" defTabSz="449263" eaLnBrk="1" hangingPunct="1">
              <a:lnSpc>
                <a:spcPct val="93000"/>
              </a:lnSpc>
              <a:buFont typeface="Wingdings" panose="05000000000000000000" pitchFamily="2" charset="2"/>
              <a:buAutoNum type="arabicPeriod"/>
            </a:pPr>
            <a:r>
              <a:rPr lang="en-GB" altLang="fa-IR" sz="2600" dirty="0" smtClean="0"/>
              <a:t>Reconfigurable processors</a:t>
            </a:r>
            <a:endParaRPr lang="de-DE" altLang="fa-IR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639EE2-AC43-4FBC-B233-4AA18F891D66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ASIC as Accelerator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38238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fa-IR" smtClean="0"/>
              <a:t>High manufacturing cost</a:t>
            </a:r>
          </a:p>
        </p:txBody>
      </p:sp>
      <p:pic>
        <p:nvPicPr>
          <p:cNvPr id="37893" name="Picture 6" descr="http://www.tela-inc.com/wordpress/wp-content/uploads/2012/05/appr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43063"/>
            <a:ext cx="67151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Development Complexity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4725144"/>
            <a:ext cx="8136903" cy="1583904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endParaRPr lang="en-US" altLang="fa-IR" dirty="0" smtClean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620000" cy="4505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7656" y="5805264"/>
            <a:ext cx="18288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Peckham13</a:t>
            </a:r>
            <a:r>
              <a:rPr lang="en-US" dirty="0" smtClean="0"/>
              <a:t>]</a:t>
            </a:r>
            <a:endParaRPr lang="en-US" sz="21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0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Conclusion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836613"/>
            <a:ext cx="8785225" cy="5832475"/>
          </a:xfrm>
        </p:spPr>
        <p:txBody>
          <a:bodyPr lIns="92160" tIns="46080" rIns="92160" bIns="46080"/>
          <a:lstStyle/>
          <a:p>
            <a:pPr marL="341313" indent="-2270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Von Neumann computer: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General purpose, used for any kind of function</a:t>
            </a:r>
            <a:endParaRPr lang="en-US" altLang="fa-IR" dirty="0" smtClean="0"/>
          </a:p>
          <a:p>
            <a:pPr marL="1243013" lvl="2" indent="-285750" defTabSz="449263" eaLnBrk="1" hangingPunct="1">
              <a:buSzPct val="36000"/>
            </a:pPr>
            <a:endParaRPr lang="en-US" altLang="fa-IR" sz="1800" dirty="0" smtClean="0"/>
          </a:p>
          <a:p>
            <a:pPr marL="341313" indent="-227013" defTabSz="449263" eaLnBrk="1" hangingPunct="1"/>
            <a:endParaRPr lang="en-US" altLang="fa-IR" sz="1800" dirty="0"/>
          </a:p>
          <a:p>
            <a:pPr marL="341313" indent="-227013" defTabSz="449263" eaLnBrk="1" hangingPunct="1"/>
            <a:endParaRPr lang="en-US" altLang="fa-IR" sz="1800" dirty="0" smtClean="0"/>
          </a:p>
          <a:p>
            <a:pPr marL="341313" indent="-227013" defTabSz="449263" eaLnBrk="1" hangingPunct="1"/>
            <a:endParaRPr lang="en-US" altLang="fa-IR" sz="1800" dirty="0"/>
          </a:p>
          <a:p>
            <a:pPr marL="341313" indent="-227013" defTabSz="449263" eaLnBrk="1" hangingPunct="1"/>
            <a:r>
              <a:rPr lang="en-US" altLang="fa-IR" sz="1800" dirty="0" smtClean="0"/>
              <a:t>DSPs 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Designed for a class of applications</a:t>
            </a:r>
            <a:endParaRPr lang="en-US" altLang="fa-IR" dirty="0" smtClean="0"/>
          </a:p>
          <a:p>
            <a:pPr marL="533400" lvl="1" indent="0" defTabSz="449263" eaLnBrk="1" hangingPunct="1">
              <a:buSzPct val="36000"/>
              <a:buNone/>
            </a:pPr>
            <a:endParaRPr lang="en-US" altLang="fa-IR" dirty="0" smtClean="0"/>
          </a:p>
          <a:p>
            <a:pPr marL="341313" indent="-227013" defTabSz="449263" eaLnBrk="1" hangingPunct="1"/>
            <a:r>
              <a:rPr lang="en-US" altLang="fa-IR" sz="1800" dirty="0" smtClean="0"/>
              <a:t>ASICs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Tailored for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9817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Conclusion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836613"/>
            <a:ext cx="8785225" cy="5832475"/>
          </a:xfrm>
        </p:spPr>
        <p:txBody>
          <a:bodyPr lIns="92160" tIns="46080" rIns="92160" bIns="46080"/>
          <a:lstStyle/>
          <a:p>
            <a:pPr marL="341313" indent="-2270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Von Neumann computer: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General purpose, used for any kind of function</a:t>
            </a:r>
            <a:endParaRPr lang="en-US" altLang="fa-IR" dirty="0" smtClean="0"/>
          </a:p>
          <a:p>
            <a:pPr marL="1243013" lvl="2" indent="-285750" defTabSz="449263" eaLnBrk="1" hangingPunct="1">
              <a:buSzPct val="36000"/>
            </a:pPr>
            <a:r>
              <a:rPr lang="en-US" altLang="fa-IR" sz="1800" dirty="0" smtClean="0"/>
              <a:t>High degree of flexibility</a:t>
            </a:r>
          </a:p>
          <a:p>
            <a:pPr marL="765175" lvl="1" indent="-231775" defTabSz="449263" eaLnBrk="1" hangingPunct="1">
              <a:spcBef>
                <a:spcPct val="0"/>
              </a:spcBef>
              <a:buSzPct val="36000"/>
              <a:buFont typeface="Wingdings" panose="05000000000000000000" pitchFamily="2" charset="2"/>
              <a:buNone/>
            </a:pPr>
            <a:r>
              <a:rPr lang="en-US" altLang="fa-IR" dirty="0" smtClean="0"/>
              <a:t>Speed and energy efficiency problem</a:t>
            </a:r>
          </a:p>
          <a:p>
            <a:pPr marL="765175" lvl="1" indent="-231775" defTabSz="449263" eaLnBrk="1" hangingPunct="1">
              <a:spcBef>
                <a:spcPct val="0"/>
              </a:spcBef>
              <a:buSzPct val="36000"/>
              <a:buFont typeface="Wingdings" panose="05000000000000000000" pitchFamily="2" charset="2"/>
              <a:buNone/>
            </a:pPr>
            <a:r>
              <a:rPr lang="en-US" altLang="fa-IR" dirty="0" smtClean="0"/>
              <a:t>Some restrictions on the program coding and execution scheme</a:t>
            </a:r>
          </a:p>
          <a:p>
            <a:pPr marL="1220787" lvl="2" indent="-285750" defTabSz="449263" eaLnBrk="1" hangingPunct="1">
              <a:spcBef>
                <a:spcPct val="0"/>
              </a:spcBef>
              <a:buSzPct val="36000"/>
            </a:pPr>
            <a:r>
              <a:rPr lang="en-US" altLang="fa-IR" sz="2000" dirty="0" smtClean="0">
                <a:solidFill>
                  <a:srgbClr val="DC2300"/>
                </a:solidFill>
              </a:rPr>
              <a:t>Programs have to adapt to the machine</a:t>
            </a:r>
          </a:p>
          <a:p>
            <a:pPr marL="341313" indent="-227013" defTabSz="449263" eaLnBrk="1" hangingPunct="1"/>
            <a:r>
              <a:rPr lang="en-US" altLang="fa-IR" sz="1800" dirty="0" smtClean="0"/>
              <a:t>DSPs 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Designed for a class of applications</a:t>
            </a:r>
            <a:endParaRPr lang="en-US" altLang="fa-IR" dirty="0" smtClean="0"/>
          </a:p>
          <a:p>
            <a:pPr marL="533400" lvl="1" indent="0" defTabSz="449263" eaLnBrk="1" hangingPunct="1">
              <a:buSzPct val="36000"/>
              <a:buNone/>
            </a:pPr>
            <a:r>
              <a:rPr lang="en-US" altLang="fa-IR" dirty="0" smtClean="0"/>
              <a:t>Flexibility and efficiency only for a given class of applications</a:t>
            </a:r>
            <a:endParaRPr lang="en-US" altLang="fa-IR" sz="700" dirty="0" smtClean="0"/>
          </a:p>
          <a:p>
            <a:pPr marL="341313" indent="-227013" defTabSz="449263" eaLnBrk="1" hangingPunct="1"/>
            <a:r>
              <a:rPr lang="en-US" altLang="fa-IR" sz="1800" dirty="0" smtClean="0"/>
              <a:t>ASICs</a:t>
            </a:r>
          </a:p>
          <a:p>
            <a:pPr marL="876300" lvl="1" indent="-342900" defTabSz="449263" eaLnBrk="1" hangingPunct="1"/>
            <a:r>
              <a:rPr lang="en-US" altLang="fa-IR" dirty="0" smtClean="0">
                <a:solidFill>
                  <a:srgbClr val="008000"/>
                </a:solidFill>
              </a:rPr>
              <a:t>Tailored for one application</a:t>
            </a:r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</a:pPr>
            <a:r>
              <a:rPr lang="en-US" altLang="fa-IR" sz="2000" dirty="0" smtClean="0"/>
              <a:t>Very efficient in speed and resource</a:t>
            </a:r>
          </a:p>
          <a:p>
            <a:pPr marL="1135063" lvl="2" indent="-177800" defTabSz="449263" eaLnBrk="1" hangingPunct="1"/>
            <a:r>
              <a:rPr lang="en-US" altLang="fa-IR" sz="2000" dirty="0">
                <a:solidFill>
                  <a:srgbClr val="DC2300"/>
                </a:solidFill>
              </a:rPr>
              <a:t>Hardware adapts to the application</a:t>
            </a:r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</a:pPr>
            <a:r>
              <a:rPr lang="en-US" altLang="fa-IR" sz="2000" dirty="0"/>
              <a:t>Cannot re-adapt to a new application</a:t>
            </a:r>
          </a:p>
          <a:p>
            <a:pPr marL="1277937" lvl="2" indent="-342900" defTabSz="449263" eaLnBrk="1" hangingPunct="1"/>
            <a:r>
              <a:rPr lang="en-US" altLang="fa-IR" sz="1800" dirty="0" smtClean="0"/>
              <a:t>Not </a:t>
            </a:r>
            <a:r>
              <a:rPr lang="en-US" altLang="fa-IR" sz="1800" dirty="0"/>
              <a:t>flexible</a:t>
            </a:r>
            <a:endParaRPr lang="en-US" altLang="fa-IR" dirty="0"/>
          </a:p>
        </p:txBody>
      </p:sp>
    </p:spTree>
    <p:extLst>
      <p:ext uri="{BB962C8B-B14F-4D97-AF65-F5344CB8AC3E}">
        <p14:creationId xmlns:p14="http://schemas.microsoft.com/office/powerpoint/2010/main" val="222814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1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1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C6D9B-E0CC-48E8-AA7E-BF37C72D17EC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Reconfigurable Computing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766" y="836712"/>
            <a:ext cx="8678738" cy="5715000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The ideal device should combine: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Flexibility of the </a:t>
            </a:r>
            <a:r>
              <a:rPr lang="en-US" altLang="fa-IR" sz="2400" dirty="0" err="1" smtClean="0"/>
              <a:t>VN</a:t>
            </a:r>
            <a:r>
              <a:rPr lang="en-US" altLang="fa-IR" sz="2400" dirty="0" smtClean="0"/>
              <a:t> computers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Efficiency of ASICs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US" altLang="fa-IR" sz="9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The ideal device should be able to 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Optimally implement an application in acceptable time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Re-adapt to allow the optimal implementation of a new application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US" altLang="fa-IR" sz="9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We call such a device a </a:t>
            </a:r>
            <a:r>
              <a:rPr lang="en-US" altLang="fa-IR" dirty="0" smtClean="0">
                <a:solidFill>
                  <a:srgbClr val="DC2300"/>
                </a:solidFill>
              </a:rPr>
              <a:t>reconfigurable device</a:t>
            </a:r>
            <a:r>
              <a:rPr lang="en-US" altLang="fa-IR" dirty="0" smtClean="0"/>
              <a:t>.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US" altLang="fa-IR" sz="700" dirty="0" smtClean="0"/>
          </a:p>
          <a:p>
            <a:pPr marL="457200" indent="-457200" defTabSz="449263" eaLnBrk="1" hangingPunct="1">
              <a:buSzPct val="45000"/>
              <a:buFont typeface="StarSymbol" charset="0"/>
              <a:buChar char=""/>
            </a:pPr>
            <a:endParaRPr lang="en-US" altLang="fa-IR" sz="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7C6D9B-E0CC-48E8-AA7E-BF37C72D17EC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Reconfigurable Computing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766" y="836712"/>
            <a:ext cx="8678738" cy="5715000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The ideal device should combine: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Flexibility of the </a:t>
            </a:r>
            <a:r>
              <a:rPr lang="en-US" altLang="fa-IR" sz="2400" dirty="0" err="1" smtClean="0"/>
              <a:t>VN</a:t>
            </a:r>
            <a:r>
              <a:rPr lang="en-US" altLang="fa-IR" sz="2400" dirty="0" smtClean="0"/>
              <a:t> computers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Efficiency of ASICs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US" altLang="fa-IR" sz="9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The ideal device should be able to 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Optimally implement an application in acceptable time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r>
              <a:rPr lang="en-US" altLang="fa-IR" sz="2400" dirty="0" smtClean="0"/>
              <a:t>Re-adapt to allow the optimal implementation of a new application</a:t>
            </a:r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US" altLang="fa-IR" sz="9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US" altLang="fa-IR" dirty="0" smtClean="0"/>
              <a:t>We call such a device a </a:t>
            </a:r>
            <a:r>
              <a:rPr lang="en-US" altLang="fa-IR" dirty="0" smtClean="0">
                <a:solidFill>
                  <a:srgbClr val="DC2300"/>
                </a:solidFill>
              </a:rPr>
              <a:t>reconfigurable device</a:t>
            </a:r>
            <a:r>
              <a:rPr lang="en-US" altLang="fa-IR" dirty="0" smtClean="0"/>
              <a:t>.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US" altLang="fa-IR" sz="700" dirty="0" smtClean="0"/>
          </a:p>
          <a:p>
            <a:pPr marL="457200" indent="-457200" defTabSz="449263" eaLnBrk="1" hangingPunct="1">
              <a:buSzPct val="45000"/>
              <a:buFont typeface="StarSymbol" charset="0"/>
              <a:buChar char=""/>
            </a:pPr>
            <a:endParaRPr lang="en-US" altLang="fa-IR" sz="500" dirty="0" smtClean="0"/>
          </a:p>
          <a:p>
            <a:pPr marL="457200" indent="-457200" defTabSz="449263" eaLnBrk="1" hangingPunct="1">
              <a:spcBef>
                <a:spcPct val="0"/>
              </a:spcBef>
              <a:buSzPct val="45000"/>
              <a:buFontTx/>
              <a:buNone/>
            </a:pPr>
            <a:r>
              <a:rPr lang="en-US" altLang="fa-IR" i="1" u="sng" dirty="0" smtClean="0">
                <a:solidFill>
                  <a:srgbClr val="0000FF"/>
                </a:solidFill>
              </a:rPr>
              <a:t>Definition</a:t>
            </a:r>
            <a:r>
              <a:rPr lang="en-US" altLang="fa-IR" i="1" dirty="0" smtClean="0">
                <a:solidFill>
                  <a:srgbClr val="0000FF"/>
                </a:solidFill>
              </a:rPr>
              <a:t>: </a:t>
            </a:r>
            <a:r>
              <a:rPr lang="en-US" altLang="fa-IR" i="1" dirty="0" smtClean="0">
                <a:solidFill>
                  <a:schemeClr val="tx1"/>
                </a:solidFill>
              </a:rPr>
              <a:t>Reconfigurable computing: </a:t>
            </a:r>
            <a:r>
              <a:rPr lang="en-US" altLang="fa-IR" dirty="0" smtClean="0">
                <a:solidFill>
                  <a:schemeClr val="tx1"/>
                </a:solidFill>
              </a:rPr>
              <a:t>study of computations involving reconfigurable devices. </a:t>
            </a:r>
          </a:p>
          <a:p>
            <a:pPr marL="457200" indent="-457200" defTabSz="449263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a-IR" i="1" dirty="0" smtClean="0">
                <a:solidFill>
                  <a:schemeClr val="tx1"/>
                </a:solidFill>
              </a:rPr>
              <a:t>Architectures</a:t>
            </a:r>
          </a:p>
          <a:p>
            <a:pPr marL="457200" indent="-457200" defTabSz="449263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a-IR" i="1" dirty="0" smtClean="0">
                <a:solidFill>
                  <a:schemeClr val="tx1"/>
                </a:solidFill>
              </a:rPr>
              <a:t>Algorithms</a:t>
            </a:r>
          </a:p>
          <a:p>
            <a:pPr marL="457200" indent="-457200" defTabSz="449263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a-IR" i="1" dirty="0" smtClean="0">
                <a:solidFill>
                  <a:schemeClr val="tx1"/>
                </a:solidFill>
              </a:rPr>
              <a:t>Applications</a:t>
            </a:r>
            <a:endParaRPr lang="en-US" altLang="fa-IR" i="1" dirty="0" smtClean="0"/>
          </a:p>
        </p:txBody>
      </p:sp>
    </p:spTree>
    <p:extLst>
      <p:ext uri="{BB962C8B-B14F-4D97-AF65-F5344CB8AC3E}">
        <p14:creationId xmlns:p14="http://schemas.microsoft.com/office/powerpoint/2010/main" val="10097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76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76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7A714A-1877-43B0-A766-04555290A3A7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RCS Definitions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2" y="980728"/>
            <a:ext cx="8928991" cy="568863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fa-IR" sz="2000" b="1" dirty="0" smtClean="0"/>
              <a:t>“Reconfigurable computing refers to any information processing system in which blocks of hardware can be 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reorganized</a:t>
            </a:r>
            <a:r>
              <a:rPr lang="en-US" altLang="fa-IR" sz="2000" b="1" dirty="0" smtClean="0"/>
              <a:t> or repurposed to adapt to 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changing </a:t>
            </a:r>
            <a:r>
              <a:rPr lang="en-US" altLang="fa-IR" sz="2000" b="1" dirty="0" err="1" smtClean="0">
                <a:solidFill>
                  <a:srgbClr val="FF0000"/>
                </a:solidFill>
              </a:rPr>
              <a:t>dataflows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 or algorithms.</a:t>
            </a:r>
            <a:r>
              <a:rPr lang="en-US" altLang="fa-IR" sz="2000" b="1" dirty="0" smtClean="0"/>
              <a:t>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 b="1" dirty="0" smtClean="0"/>
              <a:t>Ron Wilson, EE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b="1" dirty="0" smtClean="0"/>
              <a:t>“A reconfigurable computer is a device which computes by using 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post-fabrication spatial connections </a:t>
            </a:r>
            <a:r>
              <a:rPr lang="en-US" altLang="fa-IR" sz="2000" b="1" dirty="0" smtClean="0"/>
              <a:t>of computable elements.”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 b="1" dirty="0" smtClean="0"/>
              <a:t>Andre </a:t>
            </a:r>
            <a:r>
              <a:rPr lang="en-US" altLang="fa-IR" sz="1600" b="1" dirty="0" err="1" smtClean="0"/>
              <a:t>DeHon</a:t>
            </a:r>
            <a:endParaRPr lang="en-US" altLang="fa-IR" sz="16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b="1" dirty="0" smtClean="0"/>
              <a:t>“Reconfigurable devices contain an array of computational elements whose 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functionality</a:t>
            </a:r>
            <a:r>
              <a:rPr lang="en-US" altLang="fa-IR" sz="2000" b="1" dirty="0" smtClean="0"/>
              <a:t> is determined through multiple programmable </a:t>
            </a:r>
            <a:r>
              <a:rPr lang="en-US" altLang="fa-IR" sz="2000" b="1" dirty="0" smtClean="0">
                <a:solidFill>
                  <a:srgbClr val="FF0000"/>
                </a:solidFill>
              </a:rPr>
              <a:t>configurations</a:t>
            </a:r>
            <a:r>
              <a:rPr lang="en-US" altLang="fa-IR" sz="2000" b="1" dirty="0" smtClean="0"/>
              <a:t>.”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 b="1" dirty="0" smtClean="0"/>
              <a:t>Compton and Hauck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b="1" dirty="0" smtClean="0"/>
              <a:t>“On-the-fly ASIC”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 b="1" dirty="0" err="1" smtClean="0"/>
              <a:t>Kurdahi</a:t>
            </a:r>
            <a:endParaRPr lang="en-US" altLang="fa-IR" sz="16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b="1" dirty="0"/>
              <a:t>“Soft hardware</a:t>
            </a:r>
            <a:r>
              <a:rPr lang="en-US" altLang="fa-IR" sz="2000" b="1" dirty="0" smtClean="0"/>
              <a:t>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600" b="1" dirty="0" err="1"/>
              <a:t>Lyke</a:t>
            </a:r>
            <a:endParaRPr lang="en-US" altLang="fa-IR" sz="1600" b="1" dirty="0"/>
          </a:p>
          <a:p>
            <a:pPr indent="341313" eaLnBrk="1" hangingPunct="1">
              <a:lnSpc>
                <a:spcPct val="90000"/>
              </a:lnSpc>
            </a:pPr>
            <a:r>
              <a:rPr lang="en-US" altLang="fa-IR" sz="1800" dirty="0" smtClean="0"/>
              <a:t>All are correct: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b="1" dirty="0" smtClean="0"/>
              <a:t>Better to understand by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2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2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62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2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62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2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26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F02171-2E4E-48C1-9318-E7D51D1C26F1}" type="slidenum">
              <a:rPr lang="en-US" altLang="fa-IR" smtClean="0"/>
              <a:pPr>
                <a:defRPr/>
              </a:pPr>
              <a:t>27</a:t>
            </a:fld>
            <a:endParaRPr lang="en-US" altLang="fa-I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869316"/>
            <a:ext cx="4392488" cy="2596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501008"/>
            <a:ext cx="4536504" cy="2666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9992" y="5965830"/>
            <a:ext cx="18002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+mn-lt"/>
                <a:cs typeface="+mn-cs"/>
              </a:rPr>
              <a:t>[</a:t>
            </a:r>
            <a:r>
              <a:rPr lang="en-US" dirty="0" err="1" smtClean="0">
                <a:solidFill>
                  <a:srgbClr val="0000FF"/>
                </a:solidFill>
                <a:latin typeface="+mn-lt"/>
                <a:cs typeface="+mn-cs"/>
              </a:rPr>
              <a:t>Lyke15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+mn-cs"/>
              </a:rPr>
              <a:t>]</a:t>
            </a:r>
            <a:endParaRPr lang="fa-IR" dirty="0">
              <a:solidFill>
                <a:srgbClr val="0000FF"/>
              </a:solidFill>
              <a:latin typeface="+mn-lt"/>
              <a:cs typeface="+mn-c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67544" y="4941168"/>
            <a:ext cx="360040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5050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fa-IR" b="1" kern="0" dirty="0" smtClean="0"/>
              <a:t>Benefits: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b="1" kern="0" dirty="0" smtClean="0"/>
              <a:t>Lower 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b="1" kern="0" dirty="0" smtClean="0"/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2206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768478-4FF6-438A-9DB4-87CE884155A7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Reconfigurable Computing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3058" y="980728"/>
            <a:ext cx="7983080" cy="5094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Configuration: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/>
              <a:t>A device is configured when its functionality is set.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b="1" dirty="0" smtClean="0"/>
              <a:t>ASIC</a:t>
            </a:r>
            <a:r>
              <a:rPr lang="en-US" altLang="fa-IR" sz="1800" dirty="0" smtClean="0"/>
              <a:t> is configured when the circuit is fabricated.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dirty="0" smtClean="0"/>
              <a:t>Gate arrays/structured ASIC are configured when the routing is defined.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fa-IR" b="1" dirty="0"/>
              <a:t>Structured ASIC</a:t>
            </a:r>
            <a:r>
              <a:rPr lang="en-US" altLang="fa-IR" dirty="0"/>
              <a:t>: ASICs that may be repurposed with a </a:t>
            </a:r>
            <a:r>
              <a:rPr lang="en-US" altLang="fa-IR" dirty="0" smtClean="0"/>
              <a:t>single mask </a:t>
            </a:r>
            <a:r>
              <a:rPr lang="en-US" altLang="fa-IR" dirty="0"/>
              <a:t>layer </a:t>
            </a:r>
            <a:r>
              <a:rPr lang="en-US" altLang="fa-IR" dirty="0" smtClean="0"/>
              <a:t>(</a:t>
            </a:r>
            <a:r>
              <a:rPr lang="en-US" altLang="fa-IR" dirty="0"/>
              <a:t>or a few) instead of several </a:t>
            </a:r>
            <a:r>
              <a:rPr lang="en-US" altLang="fa-IR" dirty="0" smtClean="0"/>
              <a:t>dozen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fa-IR" dirty="0" smtClean="0"/>
              <a:t>Intel </a:t>
            </a:r>
            <a:r>
              <a:rPr lang="en-US" altLang="fa-IR" dirty="0" err="1" smtClean="0"/>
              <a:t>eASIC</a:t>
            </a:r>
            <a:r>
              <a:rPr lang="en-US" altLang="fa-IR" dirty="0" smtClean="0"/>
              <a:t> </a:t>
            </a:r>
            <a:r>
              <a:rPr lang="en-US" altLang="fa-IR" dirty="0" err="1" smtClean="0"/>
              <a:t>N5X</a:t>
            </a:r>
            <a:endParaRPr lang="en-US" altLang="fa-IR" dirty="0"/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b="1" dirty="0" smtClean="0"/>
              <a:t>Microprocessor </a:t>
            </a:r>
            <a:r>
              <a:rPr lang="en-US" altLang="fa-IR" sz="1800" dirty="0" smtClean="0"/>
              <a:t>is configured when an instruction is read from memory.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fa-IR" dirty="0" smtClean="0">
                <a:sym typeface="Wingdings" panose="05000000000000000000" pitchFamily="2" charset="2"/>
              </a:rPr>
              <a:t> Microprocessors bind functionality at every cycle.</a:t>
            </a:r>
          </a:p>
          <a:p>
            <a:pPr lvl="1" eaLnBrk="1" hangingPunct="1">
              <a:lnSpc>
                <a:spcPct val="90000"/>
              </a:lnSpc>
            </a:pPr>
            <a:endParaRPr lang="en-US" altLang="fa-IR" dirty="0" smtClean="0"/>
          </a:p>
          <a:p>
            <a:pPr eaLnBrk="1" hangingPunct="1">
              <a:lnSpc>
                <a:spcPct val="90000"/>
              </a:lnSpc>
            </a:pPr>
            <a:endParaRPr lang="en-US" altLang="fa-I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6D7AC6-662B-4933-A837-8866A85E1402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Uncommitted Gate Array</a:t>
            </a:r>
          </a:p>
        </p:txBody>
      </p:sp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08660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6D20AE-E46D-4A53-83D8-844C9F29952E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GB" altLang="fa-IR" dirty="0" smtClean="0"/>
              <a:t>Principle</a:t>
            </a:r>
          </a:p>
          <a:p>
            <a:pPr marL="341313" indent="-341313" defTabSz="449263" eaLnBrk="1" hangingPunct="1">
              <a:lnSpc>
                <a:spcPct val="93000"/>
              </a:lnSpc>
            </a:pPr>
            <a:endParaRPr lang="en-GB" altLang="fa-IR" sz="500" u="sng" dirty="0" smtClean="0"/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</a:pPr>
            <a:r>
              <a:rPr lang="en-GB" altLang="fa-IR" sz="2600" dirty="0" smtClean="0"/>
              <a:t>In 1945, the mathematician Von Neumann (</a:t>
            </a:r>
            <a:r>
              <a:rPr lang="en-GB" altLang="fa-IR" sz="2600" dirty="0" err="1" smtClean="0"/>
              <a:t>VN</a:t>
            </a:r>
            <a:r>
              <a:rPr lang="en-GB" altLang="fa-IR" sz="2600" dirty="0" smtClean="0"/>
              <a:t>):</a:t>
            </a:r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</a:pPr>
            <a:r>
              <a:rPr lang="en-GB" altLang="fa-IR" sz="2600" dirty="0" smtClean="0"/>
              <a:t>A computer could have a</a:t>
            </a:r>
            <a:r>
              <a:rPr lang="en-GB" altLang="fa-IR" sz="3100" dirty="0" smtClean="0"/>
              <a:t> </a:t>
            </a:r>
            <a:r>
              <a:rPr lang="en-GB" altLang="fa-IR" sz="2600" dirty="0" smtClean="0">
                <a:solidFill>
                  <a:srgbClr val="9966CC"/>
                </a:solidFill>
              </a:rPr>
              <a:t>simple structure</a:t>
            </a:r>
            <a:r>
              <a:rPr lang="en-GB" altLang="fa-IR" sz="2600" dirty="0" smtClean="0"/>
              <a:t>,  </a:t>
            </a:r>
          </a:p>
          <a:p>
            <a:pPr marL="765175" lvl="1" indent="-231775" defTabSz="449263" eaLnBrk="1" hangingPunct="1">
              <a:buSzPct val="45000"/>
              <a:buFont typeface="StarSymbol" charset="0"/>
              <a:buNone/>
            </a:pPr>
            <a:r>
              <a:rPr lang="en-GB" altLang="fa-IR" sz="2600" dirty="0" smtClean="0"/>
              <a:t>capable of executing any kind of program, </a:t>
            </a:r>
          </a:p>
          <a:p>
            <a:pPr marL="765175" lvl="1" indent="-231775" defTabSz="449263" eaLnBrk="1" hangingPunct="1">
              <a:buSzPct val="45000"/>
              <a:buFont typeface="StarSymbol" charset="0"/>
              <a:buNone/>
            </a:pPr>
            <a:r>
              <a:rPr lang="en-GB" altLang="fa-IR" sz="2600" dirty="0" smtClean="0">
                <a:solidFill>
                  <a:srgbClr val="008000"/>
                </a:solidFill>
              </a:rPr>
              <a:t>given a properly programmed control unit</a:t>
            </a:r>
            <a:r>
              <a:rPr lang="en-GB" altLang="fa-IR" sz="2600" dirty="0" smtClean="0"/>
              <a:t>, </a:t>
            </a:r>
          </a:p>
          <a:p>
            <a:pPr marL="765175" lvl="1" indent="-231775" defTabSz="449263" eaLnBrk="1" hangingPunct="1">
              <a:buSzPct val="45000"/>
              <a:buFont typeface="StarSymbol" charset="0"/>
              <a:buNone/>
            </a:pPr>
            <a:r>
              <a:rPr lang="en-GB" altLang="fa-IR" sz="2600" dirty="0" smtClean="0">
                <a:solidFill>
                  <a:srgbClr val="DC2300"/>
                </a:solidFill>
              </a:rPr>
              <a:t>without the need of hardware modification.</a:t>
            </a:r>
            <a:endParaRPr lang="en-US" altLang="fa-IR" sz="2600" dirty="0" smtClean="0">
              <a:solidFill>
                <a:srgbClr val="DC2300"/>
              </a:solidFill>
            </a:endParaRPr>
          </a:p>
          <a:p>
            <a:pPr marL="341313" indent="-341313" defTabSz="449263" eaLnBrk="1" hangingPunct="1"/>
            <a:endParaRPr lang="de-DE" altLang="fa-IR" dirty="0" smtClean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smtClean="0"/>
              <a:t>The Von Neumann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2CAA90-F031-45CF-BBA0-F6E5699C6D70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Committed Gate Array</a:t>
            </a:r>
          </a:p>
        </p:txBody>
      </p:sp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2667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1211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768478-4FF6-438A-9DB4-87CE884155A7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Reconfigurable Computing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3058" y="980728"/>
            <a:ext cx="7983080" cy="5094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fa-IR" dirty="0" smtClean="0"/>
              <a:t>Configuration: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dirty="0" smtClean="0">
                <a:sym typeface="Wingdings" panose="05000000000000000000" pitchFamily="2" charset="2"/>
              </a:rPr>
              <a:t>The amount of programmability: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dirty="0" smtClean="0">
                <a:sym typeface="Wingdings" panose="05000000000000000000" pitchFamily="2" charset="2"/>
              </a:rPr>
              <a:t>ASIC: can perform exactly one task (not programmable)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dirty="0" err="1" smtClean="0">
                <a:sym typeface="Wingdings" panose="05000000000000000000" pitchFamily="2" charset="2"/>
              </a:rPr>
              <a:t>GPP</a:t>
            </a:r>
            <a:r>
              <a:rPr lang="en-US" altLang="fa-IR" sz="1800" dirty="0" smtClean="0">
                <a:sym typeface="Wingdings" panose="05000000000000000000" pitchFamily="2" charset="2"/>
              </a:rPr>
              <a:t>: can perform a wide variety of operations: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fa-IR" dirty="0" smtClean="0">
                <a:sym typeface="Wingdings" panose="05000000000000000000" pitchFamily="2" charset="2"/>
              </a:rPr>
              <a:t>ISA defines the number of operations that can be performed at a given time.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fa-IR" dirty="0" smtClean="0">
                <a:sym typeface="Wingdings" panose="05000000000000000000" pitchFamily="2" charset="2"/>
              </a:rPr>
              <a:t>64 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dirty="0" smtClean="0">
                <a:sym typeface="Wingdings" panose="05000000000000000000" pitchFamily="2" charset="2"/>
              </a:rPr>
              <a:t>FPGA: functionality is dedicated by bitstream: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fa-IR" dirty="0" smtClean="0">
                <a:sym typeface="Wingdings" panose="05000000000000000000" pitchFamily="2" charset="2"/>
              </a:rPr>
              <a:t>10 -  &gt;1000 million bits</a:t>
            </a:r>
          </a:p>
          <a:p>
            <a:pPr lvl="4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fa-IR" sz="1400" dirty="0" smtClean="0">
                <a:sym typeface="Wingdings" panose="05000000000000000000" pitchFamily="2" charset="2"/>
              </a:rPr>
              <a:t>Virtex-II Pro </a:t>
            </a:r>
            <a:r>
              <a:rPr lang="en-US" altLang="fa-IR" sz="1400" dirty="0" err="1" smtClean="0">
                <a:sym typeface="Wingdings" panose="05000000000000000000" pitchFamily="2" charset="2"/>
              </a:rPr>
              <a:t>XC2VP125</a:t>
            </a:r>
            <a:r>
              <a:rPr lang="en-US" altLang="fa-IR" sz="1400" dirty="0" smtClean="0">
                <a:sym typeface="Wingdings" panose="05000000000000000000" pitchFamily="2" charset="2"/>
              </a:rPr>
              <a:t>: 43 million bits, Virtex-7: 112 million bits, Virtex </a:t>
            </a:r>
            <a:r>
              <a:rPr lang="en-US" altLang="fa-IR" sz="1400" dirty="0" err="1" smtClean="0">
                <a:sym typeface="Wingdings" panose="05000000000000000000" pitchFamily="2" charset="2"/>
              </a:rPr>
              <a:t>UltraScale</a:t>
            </a:r>
            <a:r>
              <a:rPr lang="en-US" altLang="fa-IR" sz="1400" dirty="0" smtClean="0">
                <a:sym typeface="Wingdings" panose="05000000000000000000" pitchFamily="2" charset="2"/>
              </a:rPr>
              <a:t>+: 1024 million bits)</a:t>
            </a:r>
          </a:p>
          <a:p>
            <a:pPr lvl="1" eaLnBrk="1" hangingPunct="1">
              <a:lnSpc>
                <a:spcPct val="90000"/>
              </a:lnSpc>
            </a:pPr>
            <a:endParaRPr lang="en-US" altLang="fa-IR" dirty="0" smtClean="0"/>
          </a:p>
          <a:p>
            <a:pPr eaLnBrk="1" hangingPunct="1">
              <a:lnSpc>
                <a:spcPct val="90000"/>
              </a:lnSpc>
            </a:pPr>
            <a:endParaRPr lang="en-US" altLang="fa-IR" dirty="0" smtClean="0"/>
          </a:p>
        </p:txBody>
      </p:sp>
    </p:spTree>
    <p:extLst>
      <p:ext uri="{BB962C8B-B14F-4D97-AF65-F5344CB8AC3E}">
        <p14:creationId xmlns:p14="http://schemas.microsoft.com/office/powerpoint/2010/main" val="147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9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9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90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90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0AD6BD-9087-4F36-A2E8-2A5979C28C4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Reconfigurable Computing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dirty="0" err="1" smtClean="0"/>
              <a:t>Reconfigurabilty</a:t>
            </a:r>
            <a:r>
              <a:rPr lang="en-US" altLang="fa-IR" dirty="0" smtClean="0"/>
              <a:t>:</a:t>
            </a:r>
          </a:p>
          <a:p>
            <a:pPr lvl="1" eaLnBrk="1" hangingPunct="1"/>
            <a:r>
              <a:rPr lang="en-US" altLang="fa-IR" dirty="0" smtClean="0"/>
              <a:t>The ability to continually change the functionality of the device.</a:t>
            </a:r>
          </a:p>
          <a:p>
            <a:pPr lvl="2" eaLnBrk="1" hangingPunct="1"/>
            <a:r>
              <a:rPr lang="en-US" altLang="fa-IR" sz="1800" dirty="0" smtClean="0"/>
              <a:t>But microprocessors are not usually considered as reconfigurable devices.</a:t>
            </a:r>
          </a:p>
          <a:p>
            <a:pPr eaLnBrk="1" hangingPunct="1"/>
            <a:r>
              <a:rPr lang="en-US" altLang="fa-IR" dirty="0" smtClean="0"/>
              <a:t>Reconfiguration:</a:t>
            </a:r>
          </a:p>
          <a:p>
            <a:pPr lvl="1" eaLnBrk="1" hangingPunct="1"/>
            <a:r>
              <a:rPr lang="en-US" altLang="fa-IR" dirty="0" smtClean="0"/>
              <a:t>The process of changing the structure of a reconfigurable device (at run-time or off-line)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fa-IR" dirty="0" smtClean="0"/>
          </a:p>
          <a:p>
            <a:pPr lvl="1" eaLnBrk="1" hangingPunct="1"/>
            <a:endParaRPr lang="en-US" altLang="fa-IR" dirty="0" smtClean="0"/>
          </a:p>
          <a:p>
            <a:pPr eaLnBrk="1" hangingPunct="1"/>
            <a:endParaRPr lang="en-US" altLang="fa-I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AF285C-A86A-4F0A-93E4-1E9CBCC647FE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Flexibility vs Efficiency</a:t>
            </a:r>
            <a:endParaRPr lang="de-DE" altLang="fa-IR" smtClean="0"/>
          </a:p>
        </p:txBody>
      </p:sp>
      <p:sp>
        <p:nvSpPr>
          <p:cNvPr id="62468" name="AutoShape 4"/>
          <p:cNvSpPr>
            <a:spLocks noChangeAspect="1" noChangeArrowheads="1" noTextEdit="1"/>
          </p:cNvSpPr>
          <p:nvPr/>
        </p:nvSpPr>
        <p:spPr bwMode="auto">
          <a:xfrm>
            <a:off x="539750" y="1223963"/>
            <a:ext cx="7416800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69" name="Freeform 6"/>
          <p:cNvSpPr>
            <a:spLocks/>
          </p:cNvSpPr>
          <p:nvPr/>
        </p:nvSpPr>
        <p:spPr bwMode="auto">
          <a:xfrm>
            <a:off x="1260475" y="1412875"/>
            <a:ext cx="1619250" cy="1174750"/>
          </a:xfrm>
          <a:custGeom>
            <a:avLst/>
            <a:gdLst>
              <a:gd name="T0" fmla="*/ 2147483646 w 2041"/>
              <a:gd name="T1" fmla="*/ 2147483646 h 1481"/>
              <a:gd name="T2" fmla="*/ 2147483646 w 2041"/>
              <a:gd name="T3" fmla="*/ 2147483646 h 1481"/>
              <a:gd name="T4" fmla="*/ 2147483646 w 2041"/>
              <a:gd name="T5" fmla="*/ 2147483646 h 1481"/>
              <a:gd name="T6" fmla="*/ 2147483646 w 2041"/>
              <a:gd name="T7" fmla="*/ 2147483646 h 1481"/>
              <a:gd name="T8" fmla="*/ 2147483646 w 2041"/>
              <a:gd name="T9" fmla="*/ 2147483646 h 1481"/>
              <a:gd name="T10" fmla="*/ 2147483646 w 2041"/>
              <a:gd name="T11" fmla="*/ 2147483646 h 1481"/>
              <a:gd name="T12" fmla="*/ 2147483646 w 2041"/>
              <a:gd name="T13" fmla="*/ 2147483646 h 1481"/>
              <a:gd name="T14" fmla="*/ 2147483646 w 2041"/>
              <a:gd name="T15" fmla="*/ 2147483646 h 1481"/>
              <a:gd name="T16" fmla="*/ 2147483646 w 2041"/>
              <a:gd name="T17" fmla="*/ 2147483646 h 1481"/>
              <a:gd name="T18" fmla="*/ 2147483646 w 2041"/>
              <a:gd name="T19" fmla="*/ 2147483646 h 1481"/>
              <a:gd name="T20" fmla="*/ 2147483646 w 2041"/>
              <a:gd name="T21" fmla="*/ 0 h 1481"/>
              <a:gd name="T22" fmla="*/ 2147483646 w 2041"/>
              <a:gd name="T23" fmla="*/ 2147483646 h 1481"/>
              <a:gd name="T24" fmla="*/ 2147483646 w 2041"/>
              <a:gd name="T25" fmla="*/ 2147483646 h 1481"/>
              <a:gd name="T26" fmla="*/ 2147483646 w 2041"/>
              <a:gd name="T27" fmla="*/ 2147483646 h 1481"/>
              <a:gd name="T28" fmla="*/ 2147483646 w 2041"/>
              <a:gd name="T29" fmla="*/ 2147483646 h 1481"/>
              <a:gd name="T30" fmla="*/ 2147483646 w 2041"/>
              <a:gd name="T31" fmla="*/ 2147483646 h 1481"/>
              <a:gd name="T32" fmla="*/ 2147483646 w 2041"/>
              <a:gd name="T33" fmla="*/ 2147483646 h 1481"/>
              <a:gd name="T34" fmla="*/ 2147483646 w 2041"/>
              <a:gd name="T35" fmla="*/ 2147483646 h 1481"/>
              <a:gd name="T36" fmla="*/ 2147483646 w 2041"/>
              <a:gd name="T37" fmla="*/ 2147483646 h 1481"/>
              <a:gd name="T38" fmla="*/ 2147483646 w 2041"/>
              <a:gd name="T39" fmla="*/ 2147483646 h 1481"/>
              <a:gd name="T40" fmla="*/ 2147483646 w 2041"/>
              <a:gd name="T41" fmla="*/ 2147483646 h 1481"/>
              <a:gd name="T42" fmla="*/ 2147483646 w 2041"/>
              <a:gd name="T43" fmla="*/ 2147483646 h 1481"/>
              <a:gd name="T44" fmla="*/ 2147483646 w 2041"/>
              <a:gd name="T45" fmla="*/ 2147483646 h 1481"/>
              <a:gd name="T46" fmla="*/ 2147483646 w 2041"/>
              <a:gd name="T47" fmla="*/ 2147483646 h 1481"/>
              <a:gd name="T48" fmla="*/ 2147483646 w 2041"/>
              <a:gd name="T49" fmla="*/ 2147483646 h 1481"/>
              <a:gd name="T50" fmla="*/ 2147483646 w 2041"/>
              <a:gd name="T51" fmla="*/ 2147483646 h 1481"/>
              <a:gd name="T52" fmla="*/ 2147483646 w 2041"/>
              <a:gd name="T53" fmla="*/ 2147483646 h 1481"/>
              <a:gd name="T54" fmla="*/ 2147483646 w 2041"/>
              <a:gd name="T55" fmla="*/ 2147483646 h 1481"/>
              <a:gd name="T56" fmla="*/ 2147483646 w 2041"/>
              <a:gd name="T57" fmla="*/ 2147483646 h 1481"/>
              <a:gd name="T58" fmla="*/ 2147483646 w 2041"/>
              <a:gd name="T59" fmla="*/ 2147483646 h 1481"/>
              <a:gd name="T60" fmla="*/ 2147483646 w 2041"/>
              <a:gd name="T61" fmla="*/ 2147483646 h 1481"/>
              <a:gd name="T62" fmla="*/ 2147483646 w 2041"/>
              <a:gd name="T63" fmla="*/ 2147483646 h 1481"/>
              <a:gd name="T64" fmla="*/ 2147483646 w 2041"/>
              <a:gd name="T65" fmla="*/ 2147483646 h 1481"/>
              <a:gd name="T66" fmla="*/ 2147483646 w 2041"/>
              <a:gd name="T67" fmla="*/ 2147483646 h 1481"/>
              <a:gd name="T68" fmla="*/ 2147483646 w 2041"/>
              <a:gd name="T69" fmla="*/ 2147483646 h 1481"/>
              <a:gd name="T70" fmla="*/ 2147483646 w 2041"/>
              <a:gd name="T71" fmla="*/ 2147483646 h 1481"/>
              <a:gd name="T72" fmla="*/ 2147483646 w 2041"/>
              <a:gd name="T73" fmla="*/ 2147483646 h 1481"/>
              <a:gd name="T74" fmla="*/ 2147483646 w 2041"/>
              <a:gd name="T75" fmla="*/ 2147483646 h 1481"/>
              <a:gd name="T76" fmla="*/ 2147483646 w 2041"/>
              <a:gd name="T77" fmla="*/ 2147483646 h 1481"/>
              <a:gd name="T78" fmla="*/ 2147483646 w 2041"/>
              <a:gd name="T79" fmla="*/ 2147483646 h 1481"/>
              <a:gd name="T80" fmla="*/ 2147483646 w 2041"/>
              <a:gd name="T81" fmla="*/ 2147483646 h 1481"/>
              <a:gd name="T82" fmla="*/ 2147483646 w 2041"/>
              <a:gd name="T83" fmla="*/ 2147483646 h 1481"/>
              <a:gd name="T84" fmla="*/ 2147483646 w 2041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1"/>
              <a:gd name="T130" fmla="*/ 0 h 1481"/>
              <a:gd name="T131" fmla="*/ 2041 w 2041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1" h="1481">
                <a:moveTo>
                  <a:pt x="0" y="741"/>
                </a:moveTo>
                <a:lnTo>
                  <a:pt x="1" y="702"/>
                </a:lnTo>
                <a:lnTo>
                  <a:pt x="5" y="665"/>
                </a:lnTo>
                <a:lnTo>
                  <a:pt x="12" y="628"/>
                </a:lnTo>
                <a:lnTo>
                  <a:pt x="21" y="590"/>
                </a:lnTo>
                <a:lnTo>
                  <a:pt x="32" y="556"/>
                </a:lnTo>
                <a:lnTo>
                  <a:pt x="46" y="520"/>
                </a:lnTo>
                <a:lnTo>
                  <a:pt x="63" y="485"/>
                </a:lnTo>
                <a:lnTo>
                  <a:pt x="81" y="452"/>
                </a:lnTo>
                <a:lnTo>
                  <a:pt x="101" y="420"/>
                </a:lnTo>
                <a:lnTo>
                  <a:pt x="123" y="388"/>
                </a:lnTo>
                <a:lnTo>
                  <a:pt x="147" y="357"/>
                </a:lnTo>
                <a:lnTo>
                  <a:pt x="174" y="326"/>
                </a:lnTo>
                <a:lnTo>
                  <a:pt x="203" y="298"/>
                </a:lnTo>
                <a:lnTo>
                  <a:pt x="233" y="269"/>
                </a:lnTo>
                <a:lnTo>
                  <a:pt x="266" y="242"/>
                </a:lnTo>
                <a:lnTo>
                  <a:pt x="299" y="217"/>
                </a:lnTo>
                <a:lnTo>
                  <a:pt x="334" y="192"/>
                </a:lnTo>
                <a:lnTo>
                  <a:pt x="371" y="169"/>
                </a:lnTo>
                <a:lnTo>
                  <a:pt x="410" y="147"/>
                </a:lnTo>
                <a:lnTo>
                  <a:pt x="449" y="127"/>
                </a:lnTo>
                <a:lnTo>
                  <a:pt x="492" y="108"/>
                </a:lnTo>
                <a:lnTo>
                  <a:pt x="534" y="90"/>
                </a:lnTo>
                <a:lnTo>
                  <a:pt x="578" y="73"/>
                </a:lnTo>
                <a:lnTo>
                  <a:pt x="623" y="57"/>
                </a:lnTo>
                <a:lnTo>
                  <a:pt x="669" y="45"/>
                </a:lnTo>
                <a:lnTo>
                  <a:pt x="717" y="33"/>
                </a:lnTo>
                <a:lnTo>
                  <a:pt x="766" y="23"/>
                </a:lnTo>
                <a:lnTo>
                  <a:pt x="815" y="15"/>
                </a:lnTo>
                <a:lnTo>
                  <a:pt x="865" y="9"/>
                </a:lnTo>
                <a:lnTo>
                  <a:pt x="916" y="3"/>
                </a:lnTo>
                <a:lnTo>
                  <a:pt x="967" y="1"/>
                </a:lnTo>
                <a:lnTo>
                  <a:pt x="1020" y="0"/>
                </a:lnTo>
                <a:lnTo>
                  <a:pt x="1073" y="1"/>
                </a:lnTo>
                <a:lnTo>
                  <a:pt x="1124" y="3"/>
                </a:lnTo>
                <a:lnTo>
                  <a:pt x="1176" y="9"/>
                </a:lnTo>
                <a:lnTo>
                  <a:pt x="1226" y="15"/>
                </a:lnTo>
                <a:lnTo>
                  <a:pt x="1275" y="23"/>
                </a:lnTo>
                <a:lnTo>
                  <a:pt x="1324" y="33"/>
                </a:lnTo>
                <a:lnTo>
                  <a:pt x="1371" y="45"/>
                </a:lnTo>
                <a:lnTo>
                  <a:pt x="1417" y="57"/>
                </a:lnTo>
                <a:lnTo>
                  <a:pt x="1462" y="73"/>
                </a:lnTo>
                <a:lnTo>
                  <a:pt x="1506" y="90"/>
                </a:lnTo>
                <a:lnTo>
                  <a:pt x="1550" y="108"/>
                </a:lnTo>
                <a:lnTo>
                  <a:pt x="1591" y="127"/>
                </a:lnTo>
                <a:lnTo>
                  <a:pt x="1631" y="147"/>
                </a:lnTo>
                <a:lnTo>
                  <a:pt x="1669" y="169"/>
                </a:lnTo>
                <a:lnTo>
                  <a:pt x="1707" y="192"/>
                </a:lnTo>
                <a:lnTo>
                  <a:pt x="1741" y="217"/>
                </a:lnTo>
                <a:lnTo>
                  <a:pt x="1776" y="242"/>
                </a:lnTo>
                <a:lnTo>
                  <a:pt x="1808" y="269"/>
                </a:lnTo>
                <a:lnTo>
                  <a:pt x="1838" y="298"/>
                </a:lnTo>
                <a:lnTo>
                  <a:pt x="1866" y="326"/>
                </a:lnTo>
                <a:lnTo>
                  <a:pt x="1893" y="357"/>
                </a:lnTo>
                <a:lnTo>
                  <a:pt x="1917" y="388"/>
                </a:lnTo>
                <a:lnTo>
                  <a:pt x="1939" y="420"/>
                </a:lnTo>
                <a:lnTo>
                  <a:pt x="1960" y="452"/>
                </a:lnTo>
                <a:lnTo>
                  <a:pt x="1979" y="485"/>
                </a:lnTo>
                <a:lnTo>
                  <a:pt x="1995" y="520"/>
                </a:lnTo>
                <a:lnTo>
                  <a:pt x="2009" y="556"/>
                </a:lnTo>
                <a:lnTo>
                  <a:pt x="2020" y="590"/>
                </a:lnTo>
                <a:lnTo>
                  <a:pt x="2029" y="628"/>
                </a:lnTo>
                <a:lnTo>
                  <a:pt x="2036" y="665"/>
                </a:lnTo>
                <a:lnTo>
                  <a:pt x="2040" y="702"/>
                </a:lnTo>
                <a:lnTo>
                  <a:pt x="2041" y="741"/>
                </a:lnTo>
                <a:lnTo>
                  <a:pt x="2040" y="778"/>
                </a:lnTo>
                <a:lnTo>
                  <a:pt x="2036" y="815"/>
                </a:lnTo>
                <a:lnTo>
                  <a:pt x="2029" y="852"/>
                </a:lnTo>
                <a:lnTo>
                  <a:pt x="2020" y="890"/>
                </a:lnTo>
                <a:lnTo>
                  <a:pt x="2009" y="926"/>
                </a:lnTo>
                <a:lnTo>
                  <a:pt x="1995" y="960"/>
                </a:lnTo>
                <a:lnTo>
                  <a:pt x="1979" y="995"/>
                </a:lnTo>
                <a:lnTo>
                  <a:pt x="1960" y="1028"/>
                </a:lnTo>
                <a:lnTo>
                  <a:pt x="1939" y="1061"/>
                </a:lnTo>
                <a:lnTo>
                  <a:pt x="1917" y="1093"/>
                </a:lnTo>
                <a:lnTo>
                  <a:pt x="1893" y="1123"/>
                </a:lnTo>
                <a:lnTo>
                  <a:pt x="1866" y="1154"/>
                </a:lnTo>
                <a:lnTo>
                  <a:pt x="1838" y="1183"/>
                </a:lnTo>
                <a:lnTo>
                  <a:pt x="1808" y="1211"/>
                </a:lnTo>
                <a:lnTo>
                  <a:pt x="1776" y="1238"/>
                </a:lnTo>
                <a:lnTo>
                  <a:pt x="1741" y="1263"/>
                </a:lnTo>
                <a:lnTo>
                  <a:pt x="1707" y="1288"/>
                </a:lnTo>
                <a:lnTo>
                  <a:pt x="1669" y="1311"/>
                </a:lnTo>
                <a:lnTo>
                  <a:pt x="1631" y="1333"/>
                </a:lnTo>
                <a:lnTo>
                  <a:pt x="1591" y="1353"/>
                </a:lnTo>
                <a:lnTo>
                  <a:pt x="1550" y="1373"/>
                </a:lnTo>
                <a:lnTo>
                  <a:pt x="1506" y="1391"/>
                </a:lnTo>
                <a:lnTo>
                  <a:pt x="1462" y="1407"/>
                </a:lnTo>
                <a:lnTo>
                  <a:pt x="1417" y="1423"/>
                </a:lnTo>
                <a:lnTo>
                  <a:pt x="1371" y="1436"/>
                </a:lnTo>
                <a:lnTo>
                  <a:pt x="1324" y="1447"/>
                </a:lnTo>
                <a:lnTo>
                  <a:pt x="1275" y="1457"/>
                </a:lnTo>
                <a:lnTo>
                  <a:pt x="1226" y="1465"/>
                </a:lnTo>
                <a:lnTo>
                  <a:pt x="1176" y="1472"/>
                </a:lnTo>
                <a:lnTo>
                  <a:pt x="1124" y="1477"/>
                </a:lnTo>
                <a:lnTo>
                  <a:pt x="1073" y="1479"/>
                </a:lnTo>
                <a:lnTo>
                  <a:pt x="1020" y="1481"/>
                </a:lnTo>
                <a:lnTo>
                  <a:pt x="967" y="1479"/>
                </a:lnTo>
                <a:lnTo>
                  <a:pt x="916" y="1477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7"/>
                </a:lnTo>
                <a:lnTo>
                  <a:pt x="717" y="1447"/>
                </a:lnTo>
                <a:lnTo>
                  <a:pt x="669" y="1436"/>
                </a:lnTo>
                <a:lnTo>
                  <a:pt x="623" y="1423"/>
                </a:lnTo>
                <a:lnTo>
                  <a:pt x="578" y="1407"/>
                </a:lnTo>
                <a:lnTo>
                  <a:pt x="534" y="1391"/>
                </a:lnTo>
                <a:lnTo>
                  <a:pt x="492" y="1373"/>
                </a:lnTo>
                <a:lnTo>
                  <a:pt x="449" y="1353"/>
                </a:lnTo>
                <a:lnTo>
                  <a:pt x="410" y="1333"/>
                </a:lnTo>
                <a:lnTo>
                  <a:pt x="371" y="1311"/>
                </a:lnTo>
                <a:lnTo>
                  <a:pt x="334" y="1288"/>
                </a:lnTo>
                <a:lnTo>
                  <a:pt x="299" y="1263"/>
                </a:lnTo>
                <a:lnTo>
                  <a:pt x="266" y="1238"/>
                </a:lnTo>
                <a:lnTo>
                  <a:pt x="233" y="1211"/>
                </a:lnTo>
                <a:lnTo>
                  <a:pt x="203" y="1183"/>
                </a:lnTo>
                <a:lnTo>
                  <a:pt x="174" y="1154"/>
                </a:lnTo>
                <a:lnTo>
                  <a:pt x="147" y="1123"/>
                </a:lnTo>
                <a:lnTo>
                  <a:pt x="123" y="1093"/>
                </a:lnTo>
                <a:lnTo>
                  <a:pt x="101" y="1061"/>
                </a:lnTo>
                <a:lnTo>
                  <a:pt x="81" y="1028"/>
                </a:lnTo>
                <a:lnTo>
                  <a:pt x="63" y="995"/>
                </a:lnTo>
                <a:lnTo>
                  <a:pt x="46" y="960"/>
                </a:lnTo>
                <a:lnTo>
                  <a:pt x="32" y="926"/>
                </a:lnTo>
                <a:lnTo>
                  <a:pt x="21" y="890"/>
                </a:lnTo>
                <a:lnTo>
                  <a:pt x="12" y="852"/>
                </a:lnTo>
                <a:lnTo>
                  <a:pt x="5" y="815"/>
                </a:lnTo>
                <a:lnTo>
                  <a:pt x="1" y="778"/>
                </a:lnTo>
                <a:lnTo>
                  <a:pt x="0" y="741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0" name="Freeform 7"/>
          <p:cNvSpPr>
            <a:spLocks/>
          </p:cNvSpPr>
          <p:nvPr/>
        </p:nvSpPr>
        <p:spPr bwMode="auto">
          <a:xfrm>
            <a:off x="1260475" y="1412875"/>
            <a:ext cx="1619250" cy="1174750"/>
          </a:xfrm>
          <a:custGeom>
            <a:avLst/>
            <a:gdLst>
              <a:gd name="T0" fmla="*/ 2147483646 w 2041"/>
              <a:gd name="T1" fmla="*/ 2147483646 h 1481"/>
              <a:gd name="T2" fmla="*/ 2147483646 w 2041"/>
              <a:gd name="T3" fmla="*/ 2147483646 h 1481"/>
              <a:gd name="T4" fmla="*/ 2147483646 w 2041"/>
              <a:gd name="T5" fmla="*/ 2147483646 h 1481"/>
              <a:gd name="T6" fmla="*/ 2147483646 w 2041"/>
              <a:gd name="T7" fmla="*/ 2147483646 h 1481"/>
              <a:gd name="T8" fmla="*/ 2147483646 w 2041"/>
              <a:gd name="T9" fmla="*/ 2147483646 h 1481"/>
              <a:gd name="T10" fmla="*/ 2147483646 w 2041"/>
              <a:gd name="T11" fmla="*/ 2147483646 h 1481"/>
              <a:gd name="T12" fmla="*/ 2147483646 w 2041"/>
              <a:gd name="T13" fmla="*/ 2147483646 h 1481"/>
              <a:gd name="T14" fmla="*/ 2147483646 w 2041"/>
              <a:gd name="T15" fmla="*/ 2147483646 h 1481"/>
              <a:gd name="T16" fmla="*/ 2147483646 w 2041"/>
              <a:gd name="T17" fmla="*/ 2147483646 h 1481"/>
              <a:gd name="T18" fmla="*/ 2147483646 w 2041"/>
              <a:gd name="T19" fmla="*/ 2147483646 h 1481"/>
              <a:gd name="T20" fmla="*/ 2147483646 w 2041"/>
              <a:gd name="T21" fmla="*/ 0 h 1481"/>
              <a:gd name="T22" fmla="*/ 2147483646 w 2041"/>
              <a:gd name="T23" fmla="*/ 2147483646 h 1481"/>
              <a:gd name="T24" fmla="*/ 2147483646 w 2041"/>
              <a:gd name="T25" fmla="*/ 2147483646 h 1481"/>
              <a:gd name="T26" fmla="*/ 2147483646 w 2041"/>
              <a:gd name="T27" fmla="*/ 2147483646 h 1481"/>
              <a:gd name="T28" fmla="*/ 2147483646 w 2041"/>
              <a:gd name="T29" fmla="*/ 2147483646 h 1481"/>
              <a:gd name="T30" fmla="*/ 2147483646 w 2041"/>
              <a:gd name="T31" fmla="*/ 2147483646 h 1481"/>
              <a:gd name="T32" fmla="*/ 2147483646 w 2041"/>
              <a:gd name="T33" fmla="*/ 2147483646 h 1481"/>
              <a:gd name="T34" fmla="*/ 2147483646 w 2041"/>
              <a:gd name="T35" fmla="*/ 2147483646 h 1481"/>
              <a:gd name="T36" fmla="*/ 2147483646 w 2041"/>
              <a:gd name="T37" fmla="*/ 2147483646 h 1481"/>
              <a:gd name="T38" fmla="*/ 2147483646 w 2041"/>
              <a:gd name="T39" fmla="*/ 2147483646 h 1481"/>
              <a:gd name="T40" fmla="*/ 2147483646 w 2041"/>
              <a:gd name="T41" fmla="*/ 2147483646 h 1481"/>
              <a:gd name="T42" fmla="*/ 2147483646 w 2041"/>
              <a:gd name="T43" fmla="*/ 2147483646 h 1481"/>
              <a:gd name="T44" fmla="*/ 2147483646 w 2041"/>
              <a:gd name="T45" fmla="*/ 2147483646 h 1481"/>
              <a:gd name="T46" fmla="*/ 2147483646 w 2041"/>
              <a:gd name="T47" fmla="*/ 2147483646 h 1481"/>
              <a:gd name="T48" fmla="*/ 2147483646 w 2041"/>
              <a:gd name="T49" fmla="*/ 2147483646 h 1481"/>
              <a:gd name="T50" fmla="*/ 2147483646 w 2041"/>
              <a:gd name="T51" fmla="*/ 2147483646 h 1481"/>
              <a:gd name="T52" fmla="*/ 2147483646 w 2041"/>
              <a:gd name="T53" fmla="*/ 2147483646 h 1481"/>
              <a:gd name="T54" fmla="*/ 2147483646 w 2041"/>
              <a:gd name="T55" fmla="*/ 2147483646 h 1481"/>
              <a:gd name="T56" fmla="*/ 2147483646 w 2041"/>
              <a:gd name="T57" fmla="*/ 2147483646 h 1481"/>
              <a:gd name="T58" fmla="*/ 2147483646 w 2041"/>
              <a:gd name="T59" fmla="*/ 2147483646 h 1481"/>
              <a:gd name="T60" fmla="*/ 2147483646 w 2041"/>
              <a:gd name="T61" fmla="*/ 2147483646 h 1481"/>
              <a:gd name="T62" fmla="*/ 2147483646 w 2041"/>
              <a:gd name="T63" fmla="*/ 2147483646 h 1481"/>
              <a:gd name="T64" fmla="*/ 2147483646 w 2041"/>
              <a:gd name="T65" fmla="*/ 2147483646 h 1481"/>
              <a:gd name="T66" fmla="*/ 2147483646 w 2041"/>
              <a:gd name="T67" fmla="*/ 2147483646 h 1481"/>
              <a:gd name="T68" fmla="*/ 2147483646 w 2041"/>
              <a:gd name="T69" fmla="*/ 2147483646 h 1481"/>
              <a:gd name="T70" fmla="*/ 2147483646 w 2041"/>
              <a:gd name="T71" fmla="*/ 2147483646 h 1481"/>
              <a:gd name="T72" fmla="*/ 2147483646 w 2041"/>
              <a:gd name="T73" fmla="*/ 2147483646 h 1481"/>
              <a:gd name="T74" fmla="*/ 2147483646 w 2041"/>
              <a:gd name="T75" fmla="*/ 2147483646 h 1481"/>
              <a:gd name="T76" fmla="*/ 2147483646 w 2041"/>
              <a:gd name="T77" fmla="*/ 2147483646 h 1481"/>
              <a:gd name="T78" fmla="*/ 2147483646 w 2041"/>
              <a:gd name="T79" fmla="*/ 2147483646 h 1481"/>
              <a:gd name="T80" fmla="*/ 2147483646 w 2041"/>
              <a:gd name="T81" fmla="*/ 2147483646 h 1481"/>
              <a:gd name="T82" fmla="*/ 2147483646 w 2041"/>
              <a:gd name="T83" fmla="*/ 2147483646 h 1481"/>
              <a:gd name="T84" fmla="*/ 2147483646 w 2041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1"/>
              <a:gd name="T130" fmla="*/ 0 h 1481"/>
              <a:gd name="T131" fmla="*/ 2041 w 2041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1" h="1481">
                <a:moveTo>
                  <a:pt x="0" y="741"/>
                </a:moveTo>
                <a:lnTo>
                  <a:pt x="1" y="702"/>
                </a:lnTo>
                <a:lnTo>
                  <a:pt x="5" y="665"/>
                </a:lnTo>
                <a:lnTo>
                  <a:pt x="12" y="628"/>
                </a:lnTo>
                <a:lnTo>
                  <a:pt x="21" y="590"/>
                </a:lnTo>
                <a:lnTo>
                  <a:pt x="32" y="556"/>
                </a:lnTo>
                <a:lnTo>
                  <a:pt x="46" y="520"/>
                </a:lnTo>
                <a:lnTo>
                  <a:pt x="63" y="485"/>
                </a:lnTo>
                <a:lnTo>
                  <a:pt x="81" y="452"/>
                </a:lnTo>
                <a:lnTo>
                  <a:pt x="101" y="420"/>
                </a:lnTo>
                <a:lnTo>
                  <a:pt x="123" y="388"/>
                </a:lnTo>
                <a:lnTo>
                  <a:pt x="147" y="357"/>
                </a:lnTo>
                <a:lnTo>
                  <a:pt x="174" y="326"/>
                </a:lnTo>
                <a:lnTo>
                  <a:pt x="203" y="298"/>
                </a:lnTo>
                <a:lnTo>
                  <a:pt x="233" y="269"/>
                </a:lnTo>
                <a:lnTo>
                  <a:pt x="266" y="242"/>
                </a:lnTo>
                <a:lnTo>
                  <a:pt x="299" y="217"/>
                </a:lnTo>
                <a:lnTo>
                  <a:pt x="334" y="192"/>
                </a:lnTo>
                <a:lnTo>
                  <a:pt x="371" y="169"/>
                </a:lnTo>
                <a:lnTo>
                  <a:pt x="410" y="147"/>
                </a:lnTo>
                <a:lnTo>
                  <a:pt x="449" y="127"/>
                </a:lnTo>
                <a:lnTo>
                  <a:pt x="492" y="108"/>
                </a:lnTo>
                <a:lnTo>
                  <a:pt x="534" y="90"/>
                </a:lnTo>
                <a:lnTo>
                  <a:pt x="578" y="73"/>
                </a:lnTo>
                <a:lnTo>
                  <a:pt x="623" y="57"/>
                </a:lnTo>
                <a:lnTo>
                  <a:pt x="669" y="45"/>
                </a:lnTo>
                <a:lnTo>
                  <a:pt x="717" y="33"/>
                </a:lnTo>
                <a:lnTo>
                  <a:pt x="766" y="23"/>
                </a:lnTo>
                <a:lnTo>
                  <a:pt x="815" y="15"/>
                </a:lnTo>
                <a:lnTo>
                  <a:pt x="865" y="9"/>
                </a:lnTo>
                <a:lnTo>
                  <a:pt x="916" y="3"/>
                </a:lnTo>
                <a:lnTo>
                  <a:pt x="967" y="1"/>
                </a:lnTo>
                <a:lnTo>
                  <a:pt x="1020" y="0"/>
                </a:lnTo>
                <a:lnTo>
                  <a:pt x="1073" y="1"/>
                </a:lnTo>
                <a:lnTo>
                  <a:pt x="1124" y="3"/>
                </a:lnTo>
                <a:lnTo>
                  <a:pt x="1176" y="9"/>
                </a:lnTo>
                <a:lnTo>
                  <a:pt x="1226" y="15"/>
                </a:lnTo>
                <a:lnTo>
                  <a:pt x="1275" y="23"/>
                </a:lnTo>
                <a:lnTo>
                  <a:pt x="1324" y="33"/>
                </a:lnTo>
                <a:lnTo>
                  <a:pt x="1371" y="45"/>
                </a:lnTo>
                <a:lnTo>
                  <a:pt x="1417" y="57"/>
                </a:lnTo>
                <a:lnTo>
                  <a:pt x="1462" y="73"/>
                </a:lnTo>
                <a:lnTo>
                  <a:pt x="1506" y="90"/>
                </a:lnTo>
                <a:lnTo>
                  <a:pt x="1550" y="108"/>
                </a:lnTo>
                <a:lnTo>
                  <a:pt x="1591" y="127"/>
                </a:lnTo>
                <a:lnTo>
                  <a:pt x="1631" y="147"/>
                </a:lnTo>
                <a:lnTo>
                  <a:pt x="1669" y="169"/>
                </a:lnTo>
                <a:lnTo>
                  <a:pt x="1707" y="192"/>
                </a:lnTo>
                <a:lnTo>
                  <a:pt x="1741" y="217"/>
                </a:lnTo>
                <a:lnTo>
                  <a:pt x="1776" y="242"/>
                </a:lnTo>
                <a:lnTo>
                  <a:pt x="1808" y="269"/>
                </a:lnTo>
                <a:lnTo>
                  <a:pt x="1838" y="298"/>
                </a:lnTo>
                <a:lnTo>
                  <a:pt x="1866" y="326"/>
                </a:lnTo>
                <a:lnTo>
                  <a:pt x="1893" y="357"/>
                </a:lnTo>
                <a:lnTo>
                  <a:pt x="1917" y="388"/>
                </a:lnTo>
                <a:lnTo>
                  <a:pt x="1939" y="420"/>
                </a:lnTo>
                <a:lnTo>
                  <a:pt x="1960" y="452"/>
                </a:lnTo>
                <a:lnTo>
                  <a:pt x="1979" y="485"/>
                </a:lnTo>
                <a:lnTo>
                  <a:pt x="1995" y="520"/>
                </a:lnTo>
                <a:lnTo>
                  <a:pt x="2009" y="556"/>
                </a:lnTo>
                <a:lnTo>
                  <a:pt x="2020" y="590"/>
                </a:lnTo>
                <a:lnTo>
                  <a:pt x="2029" y="628"/>
                </a:lnTo>
                <a:lnTo>
                  <a:pt x="2036" y="665"/>
                </a:lnTo>
                <a:lnTo>
                  <a:pt x="2040" y="702"/>
                </a:lnTo>
                <a:lnTo>
                  <a:pt x="2041" y="741"/>
                </a:lnTo>
                <a:lnTo>
                  <a:pt x="2040" y="778"/>
                </a:lnTo>
                <a:lnTo>
                  <a:pt x="2036" y="815"/>
                </a:lnTo>
                <a:lnTo>
                  <a:pt x="2029" y="852"/>
                </a:lnTo>
                <a:lnTo>
                  <a:pt x="2020" y="890"/>
                </a:lnTo>
                <a:lnTo>
                  <a:pt x="2009" y="926"/>
                </a:lnTo>
                <a:lnTo>
                  <a:pt x="1995" y="960"/>
                </a:lnTo>
                <a:lnTo>
                  <a:pt x="1979" y="995"/>
                </a:lnTo>
                <a:lnTo>
                  <a:pt x="1960" y="1028"/>
                </a:lnTo>
                <a:lnTo>
                  <a:pt x="1939" y="1061"/>
                </a:lnTo>
                <a:lnTo>
                  <a:pt x="1917" y="1093"/>
                </a:lnTo>
                <a:lnTo>
                  <a:pt x="1893" y="1123"/>
                </a:lnTo>
                <a:lnTo>
                  <a:pt x="1866" y="1154"/>
                </a:lnTo>
                <a:lnTo>
                  <a:pt x="1838" y="1183"/>
                </a:lnTo>
                <a:lnTo>
                  <a:pt x="1808" y="1211"/>
                </a:lnTo>
                <a:lnTo>
                  <a:pt x="1776" y="1238"/>
                </a:lnTo>
                <a:lnTo>
                  <a:pt x="1741" y="1263"/>
                </a:lnTo>
                <a:lnTo>
                  <a:pt x="1707" y="1288"/>
                </a:lnTo>
                <a:lnTo>
                  <a:pt x="1669" y="1311"/>
                </a:lnTo>
                <a:lnTo>
                  <a:pt x="1631" y="1333"/>
                </a:lnTo>
                <a:lnTo>
                  <a:pt x="1591" y="1353"/>
                </a:lnTo>
                <a:lnTo>
                  <a:pt x="1550" y="1373"/>
                </a:lnTo>
                <a:lnTo>
                  <a:pt x="1506" y="1391"/>
                </a:lnTo>
                <a:lnTo>
                  <a:pt x="1462" y="1407"/>
                </a:lnTo>
                <a:lnTo>
                  <a:pt x="1417" y="1423"/>
                </a:lnTo>
                <a:lnTo>
                  <a:pt x="1371" y="1436"/>
                </a:lnTo>
                <a:lnTo>
                  <a:pt x="1324" y="1447"/>
                </a:lnTo>
                <a:lnTo>
                  <a:pt x="1275" y="1457"/>
                </a:lnTo>
                <a:lnTo>
                  <a:pt x="1226" y="1465"/>
                </a:lnTo>
                <a:lnTo>
                  <a:pt x="1176" y="1472"/>
                </a:lnTo>
                <a:lnTo>
                  <a:pt x="1124" y="1477"/>
                </a:lnTo>
                <a:lnTo>
                  <a:pt x="1073" y="1479"/>
                </a:lnTo>
                <a:lnTo>
                  <a:pt x="1020" y="1481"/>
                </a:lnTo>
                <a:lnTo>
                  <a:pt x="967" y="1479"/>
                </a:lnTo>
                <a:lnTo>
                  <a:pt x="916" y="1477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7"/>
                </a:lnTo>
                <a:lnTo>
                  <a:pt x="717" y="1447"/>
                </a:lnTo>
                <a:lnTo>
                  <a:pt x="669" y="1436"/>
                </a:lnTo>
                <a:lnTo>
                  <a:pt x="623" y="1423"/>
                </a:lnTo>
                <a:lnTo>
                  <a:pt x="578" y="1407"/>
                </a:lnTo>
                <a:lnTo>
                  <a:pt x="534" y="1391"/>
                </a:lnTo>
                <a:lnTo>
                  <a:pt x="492" y="1373"/>
                </a:lnTo>
                <a:lnTo>
                  <a:pt x="449" y="1353"/>
                </a:lnTo>
                <a:lnTo>
                  <a:pt x="410" y="1333"/>
                </a:lnTo>
                <a:lnTo>
                  <a:pt x="371" y="1311"/>
                </a:lnTo>
                <a:lnTo>
                  <a:pt x="334" y="1288"/>
                </a:lnTo>
                <a:lnTo>
                  <a:pt x="299" y="1263"/>
                </a:lnTo>
                <a:lnTo>
                  <a:pt x="266" y="1238"/>
                </a:lnTo>
                <a:lnTo>
                  <a:pt x="233" y="1211"/>
                </a:lnTo>
                <a:lnTo>
                  <a:pt x="203" y="1183"/>
                </a:lnTo>
                <a:lnTo>
                  <a:pt x="174" y="1154"/>
                </a:lnTo>
                <a:lnTo>
                  <a:pt x="147" y="1123"/>
                </a:lnTo>
                <a:lnTo>
                  <a:pt x="123" y="1093"/>
                </a:lnTo>
                <a:lnTo>
                  <a:pt x="101" y="1061"/>
                </a:lnTo>
                <a:lnTo>
                  <a:pt x="81" y="1028"/>
                </a:lnTo>
                <a:lnTo>
                  <a:pt x="63" y="995"/>
                </a:lnTo>
                <a:lnTo>
                  <a:pt x="46" y="960"/>
                </a:lnTo>
                <a:lnTo>
                  <a:pt x="32" y="926"/>
                </a:lnTo>
                <a:lnTo>
                  <a:pt x="21" y="890"/>
                </a:lnTo>
                <a:lnTo>
                  <a:pt x="12" y="852"/>
                </a:lnTo>
                <a:lnTo>
                  <a:pt x="5" y="815"/>
                </a:lnTo>
                <a:lnTo>
                  <a:pt x="1" y="778"/>
                </a:lnTo>
                <a:lnTo>
                  <a:pt x="0" y="741"/>
                </a:lnTo>
              </a:path>
            </a:pathLst>
          </a:custGeom>
          <a:noFill/>
          <a:ln w="3175">
            <a:solidFill>
              <a:srgbClr val="CC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1" name="Freeform 8"/>
          <p:cNvSpPr>
            <a:spLocks/>
          </p:cNvSpPr>
          <p:nvPr/>
        </p:nvSpPr>
        <p:spPr bwMode="auto">
          <a:xfrm>
            <a:off x="1144588" y="1296988"/>
            <a:ext cx="1619250" cy="1176337"/>
          </a:xfrm>
          <a:custGeom>
            <a:avLst/>
            <a:gdLst>
              <a:gd name="T0" fmla="*/ 2147483646 w 2040"/>
              <a:gd name="T1" fmla="*/ 2147483646 h 1481"/>
              <a:gd name="T2" fmla="*/ 2147483646 w 2040"/>
              <a:gd name="T3" fmla="*/ 2147483646 h 1481"/>
              <a:gd name="T4" fmla="*/ 2147483646 w 2040"/>
              <a:gd name="T5" fmla="*/ 2147483646 h 1481"/>
              <a:gd name="T6" fmla="*/ 2147483646 w 2040"/>
              <a:gd name="T7" fmla="*/ 2147483646 h 1481"/>
              <a:gd name="T8" fmla="*/ 2147483646 w 2040"/>
              <a:gd name="T9" fmla="*/ 2147483646 h 1481"/>
              <a:gd name="T10" fmla="*/ 2147483646 w 2040"/>
              <a:gd name="T11" fmla="*/ 2147483646 h 1481"/>
              <a:gd name="T12" fmla="*/ 2147483646 w 2040"/>
              <a:gd name="T13" fmla="*/ 2147483646 h 1481"/>
              <a:gd name="T14" fmla="*/ 2147483646 w 2040"/>
              <a:gd name="T15" fmla="*/ 2147483646 h 1481"/>
              <a:gd name="T16" fmla="*/ 2147483646 w 2040"/>
              <a:gd name="T17" fmla="*/ 2147483646 h 1481"/>
              <a:gd name="T18" fmla="*/ 2147483646 w 2040"/>
              <a:gd name="T19" fmla="*/ 2147483646 h 1481"/>
              <a:gd name="T20" fmla="*/ 2147483646 w 2040"/>
              <a:gd name="T21" fmla="*/ 0 h 1481"/>
              <a:gd name="T22" fmla="*/ 2147483646 w 2040"/>
              <a:gd name="T23" fmla="*/ 2147483646 h 1481"/>
              <a:gd name="T24" fmla="*/ 2147483646 w 2040"/>
              <a:gd name="T25" fmla="*/ 2147483646 h 1481"/>
              <a:gd name="T26" fmla="*/ 2147483646 w 2040"/>
              <a:gd name="T27" fmla="*/ 2147483646 h 1481"/>
              <a:gd name="T28" fmla="*/ 2147483646 w 2040"/>
              <a:gd name="T29" fmla="*/ 2147483646 h 1481"/>
              <a:gd name="T30" fmla="*/ 2147483646 w 2040"/>
              <a:gd name="T31" fmla="*/ 2147483646 h 1481"/>
              <a:gd name="T32" fmla="*/ 2147483646 w 2040"/>
              <a:gd name="T33" fmla="*/ 2147483646 h 1481"/>
              <a:gd name="T34" fmla="*/ 2147483646 w 2040"/>
              <a:gd name="T35" fmla="*/ 2147483646 h 1481"/>
              <a:gd name="T36" fmla="*/ 2147483646 w 2040"/>
              <a:gd name="T37" fmla="*/ 2147483646 h 1481"/>
              <a:gd name="T38" fmla="*/ 2147483646 w 2040"/>
              <a:gd name="T39" fmla="*/ 2147483646 h 1481"/>
              <a:gd name="T40" fmla="*/ 2147483646 w 2040"/>
              <a:gd name="T41" fmla="*/ 2147483646 h 1481"/>
              <a:gd name="T42" fmla="*/ 2147483646 w 2040"/>
              <a:gd name="T43" fmla="*/ 2147483646 h 1481"/>
              <a:gd name="T44" fmla="*/ 2147483646 w 2040"/>
              <a:gd name="T45" fmla="*/ 2147483646 h 1481"/>
              <a:gd name="T46" fmla="*/ 2147483646 w 2040"/>
              <a:gd name="T47" fmla="*/ 2147483646 h 1481"/>
              <a:gd name="T48" fmla="*/ 2147483646 w 2040"/>
              <a:gd name="T49" fmla="*/ 2147483646 h 1481"/>
              <a:gd name="T50" fmla="*/ 2147483646 w 2040"/>
              <a:gd name="T51" fmla="*/ 2147483646 h 1481"/>
              <a:gd name="T52" fmla="*/ 2147483646 w 2040"/>
              <a:gd name="T53" fmla="*/ 2147483646 h 1481"/>
              <a:gd name="T54" fmla="*/ 2147483646 w 2040"/>
              <a:gd name="T55" fmla="*/ 2147483646 h 1481"/>
              <a:gd name="T56" fmla="*/ 2147483646 w 2040"/>
              <a:gd name="T57" fmla="*/ 2147483646 h 1481"/>
              <a:gd name="T58" fmla="*/ 2147483646 w 2040"/>
              <a:gd name="T59" fmla="*/ 2147483646 h 1481"/>
              <a:gd name="T60" fmla="*/ 2147483646 w 2040"/>
              <a:gd name="T61" fmla="*/ 2147483646 h 1481"/>
              <a:gd name="T62" fmla="*/ 2147483646 w 2040"/>
              <a:gd name="T63" fmla="*/ 2147483646 h 1481"/>
              <a:gd name="T64" fmla="*/ 2147483646 w 2040"/>
              <a:gd name="T65" fmla="*/ 2147483646 h 1481"/>
              <a:gd name="T66" fmla="*/ 2147483646 w 2040"/>
              <a:gd name="T67" fmla="*/ 2147483646 h 1481"/>
              <a:gd name="T68" fmla="*/ 2147483646 w 2040"/>
              <a:gd name="T69" fmla="*/ 2147483646 h 1481"/>
              <a:gd name="T70" fmla="*/ 2147483646 w 2040"/>
              <a:gd name="T71" fmla="*/ 2147483646 h 1481"/>
              <a:gd name="T72" fmla="*/ 2147483646 w 2040"/>
              <a:gd name="T73" fmla="*/ 2147483646 h 1481"/>
              <a:gd name="T74" fmla="*/ 2147483646 w 2040"/>
              <a:gd name="T75" fmla="*/ 2147483646 h 1481"/>
              <a:gd name="T76" fmla="*/ 2147483646 w 2040"/>
              <a:gd name="T77" fmla="*/ 2147483646 h 1481"/>
              <a:gd name="T78" fmla="*/ 2147483646 w 2040"/>
              <a:gd name="T79" fmla="*/ 2147483646 h 1481"/>
              <a:gd name="T80" fmla="*/ 2147483646 w 2040"/>
              <a:gd name="T81" fmla="*/ 2147483646 h 1481"/>
              <a:gd name="T82" fmla="*/ 2147483646 w 2040"/>
              <a:gd name="T83" fmla="*/ 2147483646 h 1481"/>
              <a:gd name="T84" fmla="*/ 2147483646 w 2040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0"/>
              <a:gd name="T130" fmla="*/ 0 h 1481"/>
              <a:gd name="T131" fmla="*/ 2040 w 2040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0" h="1481">
                <a:moveTo>
                  <a:pt x="0" y="740"/>
                </a:moveTo>
                <a:lnTo>
                  <a:pt x="2" y="702"/>
                </a:lnTo>
                <a:lnTo>
                  <a:pt x="5" y="665"/>
                </a:lnTo>
                <a:lnTo>
                  <a:pt x="12" y="627"/>
                </a:lnTo>
                <a:lnTo>
                  <a:pt x="21" y="591"/>
                </a:lnTo>
                <a:lnTo>
                  <a:pt x="32" y="555"/>
                </a:lnTo>
                <a:lnTo>
                  <a:pt x="47" y="521"/>
                </a:lnTo>
                <a:lnTo>
                  <a:pt x="62" y="486"/>
                </a:lnTo>
                <a:lnTo>
                  <a:pt x="80" y="453"/>
                </a:lnTo>
                <a:lnTo>
                  <a:pt x="101" y="419"/>
                </a:lnTo>
                <a:lnTo>
                  <a:pt x="124" y="387"/>
                </a:lnTo>
                <a:lnTo>
                  <a:pt x="148" y="356"/>
                </a:lnTo>
                <a:lnTo>
                  <a:pt x="175" y="327"/>
                </a:lnTo>
                <a:lnTo>
                  <a:pt x="203" y="297"/>
                </a:lnTo>
                <a:lnTo>
                  <a:pt x="233" y="269"/>
                </a:lnTo>
                <a:lnTo>
                  <a:pt x="265" y="243"/>
                </a:lnTo>
                <a:lnTo>
                  <a:pt x="299" y="218"/>
                </a:lnTo>
                <a:lnTo>
                  <a:pt x="334" y="192"/>
                </a:lnTo>
                <a:lnTo>
                  <a:pt x="372" y="169"/>
                </a:lnTo>
                <a:lnTo>
                  <a:pt x="410" y="147"/>
                </a:lnTo>
                <a:lnTo>
                  <a:pt x="450" y="126"/>
                </a:lnTo>
                <a:lnTo>
                  <a:pt x="491" y="107"/>
                </a:lnTo>
                <a:lnTo>
                  <a:pt x="534" y="89"/>
                </a:lnTo>
                <a:lnTo>
                  <a:pt x="579" y="74"/>
                </a:lnTo>
                <a:lnTo>
                  <a:pt x="624" y="58"/>
                </a:lnTo>
                <a:lnTo>
                  <a:pt x="670" y="45"/>
                </a:lnTo>
                <a:lnTo>
                  <a:pt x="718" y="34"/>
                </a:lnTo>
                <a:lnTo>
                  <a:pt x="765" y="24"/>
                </a:lnTo>
                <a:lnTo>
                  <a:pt x="815" y="15"/>
                </a:lnTo>
                <a:lnTo>
                  <a:pt x="865" y="8"/>
                </a:lnTo>
                <a:lnTo>
                  <a:pt x="916" y="4"/>
                </a:lnTo>
                <a:lnTo>
                  <a:pt x="968" y="2"/>
                </a:lnTo>
                <a:lnTo>
                  <a:pt x="1021" y="0"/>
                </a:lnTo>
                <a:lnTo>
                  <a:pt x="1072" y="2"/>
                </a:lnTo>
                <a:lnTo>
                  <a:pt x="1125" y="4"/>
                </a:lnTo>
                <a:lnTo>
                  <a:pt x="1176" y="8"/>
                </a:lnTo>
                <a:lnTo>
                  <a:pt x="1227" y="15"/>
                </a:lnTo>
                <a:lnTo>
                  <a:pt x="1275" y="24"/>
                </a:lnTo>
                <a:lnTo>
                  <a:pt x="1324" y="34"/>
                </a:lnTo>
                <a:lnTo>
                  <a:pt x="1372" y="45"/>
                </a:lnTo>
                <a:lnTo>
                  <a:pt x="1418" y="58"/>
                </a:lnTo>
                <a:lnTo>
                  <a:pt x="1463" y="74"/>
                </a:lnTo>
                <a:lnTo>
                  <a:pt x="1507" y="89"/>
                </a:lnTo>
                <a:lnTo>
                  <a:pt x="1549" y="107"/>
                </a:lnTo>
                <a:lnTo>
                  <a:pt x="1590" y="126"/>
                </a:lnTo>
                <a:lnTo>
                  <a:pt x="1632" y="147"/>
                </a:lnTo>
                <a:lnTo>
                  <a:pt x="1670" y="169"/>
                </a:lnTo>
                <a:lnTo>
                  <a:pt x="1706" y="192"/>
                </a:lnTo>
                <a:lnTo>
                  <a:pt x="1742" y="218"/>
                </a:lnTo>
                <a:lnTo>
                  <a:pt x="1775" y="243"/>
                </a:lnTo>
                <a:lnTo>
                  <a:pt x="1808" y="269"/>
                </a:lnTo>
                <a:lnTo>
                  <a:pt x="1838" y="297"/>
                </a:lnTo>
                <a:lnTo>
                  <a:pt x="1867" y="327"/>
                </a:lnTo>
                <a:lnTo>
                  <a:pt x="1892" y="356"/>
                </a:lnTo>
                <a:lnTo>
                  <a:pt x="1918" y="387"/>
                </a:lnTo>
                <a:lnTo>
                  <a:pt x="1940" y="419"/>
                </a:lnTo>
                <a:lnTo>
                  <a:pt x="1961" y="453"/>
                </a:lnTo>
                <a:lnTo>
                  <a:pt x="1979" y="486"/>
                </a:lnTo>
                <a:lnTo>
                  <a:pt x="1995" y="521"/>
                </a:lnTo>
                <a:lnTo>
                  <a:pt x="2008" y="555"/>
                </a:lnTo>
                <a:lnTo>
                  <a:pt x="2020" y="591"/>
                </a:lnTo>
                <a:lnTo>
                  <a:pt x="2029" y="627"/>
                </a:lnTo>
                <a:lnTo>
                  <a:pt x="2035" y="665"/>
                </a:lnTo>
                <a:lnTo>
                  <a:pt x="2039" y="702"/>
                </a:lnTo>
                <a:lnTo>
                  <a:pt x="2040" y="740"/>
                </a:lnTo>
                <a:lnTo>
                  <a:pt x="2039" y="779"/>
                </a:lnTo>
                <a:lnTo>
                  <a:pt x="2035" y="816"/>
                </a:lnTo>
                <a:lnTo>
                  <a:pt x="2029" y="853"/>
                </a:lnTo>
                <a:lnTo>
                  <a:pt x="2020" y="889"/>
                </a:lnTo>
                <a:lnTo>
                  <a:pt x="2008" y="925"/>
                </a:lnTo>
                <a:lnTo>
                  <a:pt x="1995" y="961"/>
                </a:lnTo>
                <a:lnTo>
                  <a:pt x="1979" y="995"/>
                </a:lnTo>
                <a:lnTo>
                  <a:pt x="1961" y="1029"/>
                </a:lnTo>
                <a:lnTo>
                  <a:pt x="1940" y="1061"/>
                </a:lnTo>
                <a:lnTo>
                  <a:pt x="1918" y="1094"/>
                </a:lnTo>
                <a:lnTo>
                  <a:pt x="1892" y="1124"/>
                </a:lnTo>
                <a:lnTo>
                  <a:pt x="1867" y="1154"/>
                </a:lnTo>
                <a:lnTo>
                  <a:pt x="1838" y="1183"/>
                </a:lnTo>
                <a:lnTo>
                  <a:pt x="1808" y="1212"/>
                </a:lnTo>
                <a:lnTo>
                  <a:pt x="1775" y="1239"/>
                </a:lnTo>
                <a:lnTo>
                  <a:pt x="1742" y="1264"/>
                </a:lnTo>
                <a:lnTo>
                  <a:pt x="1706" y="1289"/>
                </a:lnTo>
                <a:lnTo>
                  <a:pt x="1670" y="1312"/>
                </a:lnTo>
                <a:lnTo>
                  <a:pt x="1632" y="1334"/>
                </a:lnTo>
                <a:lnTo>
                  <a:pt x="1590" y="1354"/>
                </a:lnTo>
                <a:lnTo>
                  <a:pt x="1549" y="1374"/>
                </a:lnTo>
                <a:lnTo>
                  <a:pt x="1507" y="1391"/>
                </a:lnTo>
                <a:lnTo>
                  <a:pt x="1463" y="1408"/>
                </a:lnTo>
                <a:lnTo>
                  <a:pt x="1418" y="1422"/>
                </a:lnTo>
                <a:lnTo>
                  <a:pt x="1372" y="1436"/>
                </a:lnTo>
                <a:lnTo>
                  <a:pt x="1324" y="1448"/>
                </a:lnTo>
                <a:lnTo>
                  <a:pt x="1275" y="1457"/>
                </a:lnTo>
                <a:lnTo>
                  <a:pt x="1227" y="1466"/>
                </a:lnTo>
                <a:lnTo>
                  <a:pt x="1176" y="1472"/>
                </a:lnTo>
                <a:lnTo>
                  <a:pt x="1125" y="1478"/>
                </a:lnTo>
                <a:lnTo>
                  <a:pt x="1072" y="1480"/>
                </a:lnTo>
                <a:lnTo>
                  <a:pt x="1021" y="1481"/>
                </a:lnTo>
                <a:lnTo>
                  <a:pt x="968" y="1480"/>
                </a:lnTo>
                <a:lnTo>
                  <a:pt x="916" y="1478"/>
                </a:lnTo>
                <a:lnTo>
                  <a:pt x="865" y="1472"/>
                </a:lnTo>
                <a:lnTo>
                  <a:pt x="815" y="1466"/>
                </a:lnTo>
                <a:lnTo>
                  <a:pt x="765" y="1457"/>
                </a:lnTo>
                <a:lnTo>
                  <a:pt x="718" y="1448"/>
                </a:lnTo>
                <a:lnTo>
                  <a:pt x="670" y="1436"/>
                </a:lnTo>
                <a:lnTo>
                  <a:pt x="624" y="1422"/>
                </a:lnTo>
                <a:lnTo>
                  <a:pt x="579" y="1408"/>
                </a:lnTo>
                <a:lnTo>
                  <a:pt x="534" y="1391"/>
                </a:lnTo>
                <a:lnTo>
                  <a:pt x="491" y="1374"/>
                </a:lnTo>
                <a:lnTo>
                  <a:pt x="450" y="1354"/>
                </a:lnTo>
                <a:lnTo>
                  <a:pt x="410" y="1334"/>
                </a:lnTo>
                <a:lnTo>
                  <a:pt x="372" y="1312"/>
                </a:lnTo>
                <a:lnTo>
                  <a:pt x="334" y="1289"/>
                </a:lnTo>
                <a:lnTo>
                  <a:pt x="299" y="1264"/>
                </a:lnTo>
                <a:lnTo>
                  <a:pt x="265" y="1239"/>
                </a:lnTo>
                <a:lnTo>
                  <a:pt x="233" y="1212"/>
                </a:lnTo>
                <a:lnTo>
                  <a:pt x="203" y="1183"/>
                </a:lnTo>
                <a:lnTo>
                  <a:pt x="175" y="1154"/>
                </a:lnTo>
                <a:lnTo>
                  <a:pt x="148" y="1124"/>
                </a:lnTo>
                <a:lnTo>
                  <a:pt x="124" y="1094"/>
                </a:lnTo>
                <a:lnTo>
                  <a:pt x="101" y="1061"/>
                </a:lnTo>
                <a:lnTo>
                  <a:pt x="80" y="1029"/>
                </a:lnTo>
                <a:lnTo>
                  <a:pt x="62" y="995"/>
                </a:lnTo>
                <a:lnTo>
                  <a:pt x="47" y="961"/>
                </a:lnTo>
                <a:lnTo>
                  <a:pt x="32" y="925"/>
                </a:lnTo>
                <a:lnTo>
                  <a:pt x="21" y="889"/>
                </a:lnTo>
                <a:lnTo>
                  <a:pt x="12" y="853"/>
                </a:lnTo>
                <a:lnTo>
                  <a:pt x="5" y="816"/>
                </a:lnTo>
                <a:lnTo>
                  <a:pt x="2" y="779"/>
                </a:lnTo>
                <a:lnTo>
                  <a:pt x="0" y="740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2" name="Freeform 9"/>
          <p:cNvSpPr>
            <a:spLocks/>
          </p:cNvSpPr>
          <p:nvPr/>
        </p:nvSpPr>
        <p:spPr bwMode="auto">
          <a:xfrm>
            <a:off x="1144588" y="1296988"/>
            <a:ext cx="1619250" cy="1176337"/>
          </a:xfrm>
          <a:custGeom>
            <a:avLst/>
            <a:gdLst>
              <a:gd name="T0" fmla="*/ 2147483646 w 2040"/>
              <a:gd name="T1" fmla="*/ 2147483646 h 1481"/>
              <a:gd name="T2" fmla="*/ 2147483646 w 2040"/>
              <a:gd name="T3" fmla="*/ 2147483646 h 1481"/>
              <a:gd name="T4" fmla="*/ 2147483646 w 2040"/>
              <a:gd name="T5" fmla="*/ 2147483646 h 1481"/>
              <a:gd name="T6" fmla="*/ 2147483646 w 2040"/>
              <a:gd name="T7" fmla="*/ 2147483646 h 1481"/>
              <a:gd name="T8" fmla="*/ 2147483646 w 2040"/>
              <a:gd name="T9" fmla="*/ 2147483646 h 1481"/>
              <a:gd name="T10" fmla="*/ 2147483646 w 2040"/>
              <a:gd name="T11" fmla="*/ 2147483646 h 1481"/>
              <a:gd name="T12" fmla="*/ 2147483646 w 2040"/>
              <a:gd name="T13" fmla="*/ 2147483646 h 1481"/>
              <a:gd name="T14" fmla="*/ 2147483646 w 2040"/>
              <a:gd name="T15" fmla="*/ 2147483646 h 1481"/>
              <a:gd name="T16" fmla="*/ 2147483646 w 2040"/>
              <a:gd name="T17" fmla="*/ 2147483646 h 1481"/>
              <a:gd name="T18" fmla="*/ 2147483646 w 2040"/>
              <a:gd name="T19" fmla="*/ 2147483646 h 1481"/>
              <a:gd name="T20" fmla="*/ 2147483646 w 2040"/>
              <a:gd name="T21" fmla="*/ 0 h 1481"/>
              <a:gd name="T22" fmla="*/ 2147483646 w 2040"/>
              <a:gd name="T23" fmla="*/ 2147483646 h 1481"/>
              <a:gd name="T24" fmla="*/ 2147483646 w 2040"/>
              <a:gd name="T25" fmla="*/ 2147483646 h 1481"/>
              <a:gd name="T26" fmla="*/ 2147483646 w 2040"/>
              <a:gd name="T27" fmla="*/ 2147483646 h 1481"/>
              <a:gd name="T28" fmla="*/ 2147483646 w 2040"/>
              <a:gd name="T29" fmla="*/ 2147483646 h 1481"/>
              <a:gd name="T30" fmla="*/ 2147483646 w 2040"/>
              <a:gd name="T31" fmla="*/ 2147483646 h 1481"/>
              <a:gd name="T32" fmla="*/ 2147483646 w 2040"/>
              <a:gd name="T33" fmla="*/ 2147483646 h 1481"/>
              <a:gd name="T34" fmla="*/ 2147483646 w 2040"/>
              <a:gd name="T35" fmla="*/ 2147483646 h 1481"/>
              <a:gd name="T36" fmla="*/ 2147483646 w 2040"/>
              <a:gd name="T37" fmla="*/ 2147483646 h 1481"/>
              <a:gd name="T38" fmla="*/ 2147483646 w 2040"/>
              <a:gd name="T39" fmla="*/ 2147483646 h 1481"/>
              <a:gd name="T40" fmla="*/ 2147483646 w 2040"/>
              <a:gd name="T41" fmla="*/ 2147483646 h 1481"/>
              <a:gd name="T42" fmla="*/ 2147483646 w 2040"/>
              <a:gd name="T43" fmla="*/ 2147483646 h 1481"/>
              <a:gd name="T44" fmla="*/ 2147483646 w 2040"/>
              <a:gd name="T45" fmla="*/ 2147483646 h 1481"/>
              <a:gd name="T46" fmla="*/ 2147483646 w 2040"/>
              <a:gd name="T47" fmla="*/ 2147483646 h 1481"/>
              <a:gd name="T48" fmla="*/ 2147483646 w 2040"/>
              <a:gd name="T49" fmla="*/ 2147483646 h 1481"/>
              <a:gd name="T50" fmla="*/ 2147483646 w 2040"/>
              <a:gd name="T51" fmla="*/ 2147483646 h 1481"/>
              <a:gd name="T52" fmla="*/ 2147483646 w 2040"/>
              <a:gd name="T53" fmla="*/ 2147483646 h 1481"/>
              <a:gd name="T54" fmla="*/ 2147483646 w 2040"/>
              <a:gd name="T55" fmla="*/ 2147483646 h 1481"/>
              <a:gd name="T56" fmla="*/ 2147483646 w 2040"/>
              <a:gd name="T57" fmla="*/ 2147483646 h 1481"/>
              <a:gd name="T58" fmla="*/ 2147483646 w 2040"/>
              <a:gd name="T59" fmla="*/ 2147483646 h 1481"/>
              <a:gd name="T60" fmla="*/ 2147483646 w 2040"/>
              <a:gd name="T61" fmla="*/ 2147483646 h 1481"/>
              <a:gd name="T62" fmla="*/ 2147483646 w 2040"/>
              <a:gd name="T63" fmla="*/ 2147483646 h 1481"/>
              <a:gd name="T64" fmla="*/ 2147483646 w 2040"/>
              <a:gd name="T65" fmla="*/ 2147483646 h 1481"/>
              <a:gd name="T66" fmla="*/ 2147483646 w 2040"/>
              <a:gd name="T67" fmla="*/ 2147483646 h 1481"/>
              <a:gd name="T68" fmla="*/ 2147483646 w 2040"/>
              <a:gd name="T69" fmla="*/ 2147483646 h 1481"/>
              <a:gd name="T70" fmla="*/ 2147483646 w 2040"/>
              <a:gd name="T71" fmla="*/ 2147483646 h 1481"/>
              <a:gd name="T72" fmla="*/ 2147483646 w 2040"/>
              <a:gd name="T73" fmla="*/ 2147483646 h 1481"/>
              <a:gd name="T74" fmla="*/ 2147483646 w 2040"/>
              <a:gd name="T75" fmla="*/ 2147483646 h 1481"/>
              <a:gd name="T76" fmla="*/ 2147483646 w 2040"/>
              <a:gd name="T77" fmla="*/ 2147483646 h 1481"/>
              <a:gd name="T78" fmla="*/ 2147483646 w 2040"/>
              <a:gd name="T79" fmla="*/ 2147483646 h 1481"/>
              <a:gd name="T80" fmla="*/ 2147483646 w 2040"/>
              <a:gd name="T81" fmla="*/ 2147483646 h 1481"/>
              <a:gd name="T82" fmla="*/ 2147483646 w 2040"/>
              <a:gd name="T83" fmla="*/ 2147483646 h 1481"/>
              <a:gd name="T84" fmla="*/ 2147483646 w 2040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0"/>
              <a:gd name="T130" fmla="*/ 0 h 1481"/>
              <a:gd name="T131" fmla="*/ 2040 w 2040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0" h="1481">
                <a:moveTo>
                  <a:pt x="0" y="740"/>
                </a:moveTo>
                <a:lnTo>
                  <a:pt x="2" y="702"/>
                </a:lnTo>
                <a:lnTo>
                  <a:pt x="5" y="665"/>
                </a:lnTo>
                <a:lnTo>
                  <a:pt x="12" y="627"/>
                </a:lnTo>
                <a:lnTo>
                  <a:pt x="21" y="591"/>
                </a:lnTo>
                <a:lnTo>
                  <a:pt x="32" y="555"/>
                </a:lnTo>
                <a:lnTo>
                  <a:pt x="47" y="521"/>
                </a:lnTo>
                <a:lnTo>
                  <a:pt x="62" y="486"/>
                </a:lnTo>
                <a:lnTo>
                  <a:pt x="80" y="453"/>
                </a:lnTo>
                <a:lnTo>
                  <a:pt x="101" y="419"/>
                </a:lnTo>
                <a:lnTo>
                  <a:pt x="124" y="387"/>
                </a:lnTo>
                <a:lnTo>
                  <a:pt x="148" y="356"/>
                </a:lnTo>
                <a:lnTo>
                  <a:pt x="175" y="327"/>
                </a:lnTo>
                <a:lnTo>
                  <a:pt x="203" y="297"/>
                </a:lnTo>
                <a:lnTo>
                  <a:pt x="233" y="269"/>
                </a:lnTo>
                <a:lnTo>
                  <a:pt x="265" y="243"/>
                </a:lnTo>
                <a:lnTo>
                  <a:pt x="299" y="218"/>
                </a:lnTo>
                <a:lnTo>
                  <a:pt x="334" y="192"/>
                </a:lnTo>
                <a:lnTo>
                  <a:pt x="372" y="169"/>
                </a:lnTo>
                <a:lnTo>
                  <a:pt x="410" y="147"/>
                </a:lnTo>
                <a:lnTo>
                  <a:pt x="450" y="126"/>
                </a:lnTo>
                <a:lnTo>
                  <a:pt x="491" y="107"/>
                </a:lnTo>
                <a:lnTo>
                  <a:pt x="534" y="89"/>
                </a:lnTo>
                <a:lnTo>
                  <a:pt x="579" y="74"/>
                </a:lnTo>
                <a:lnTo>
                  <a:pt x="624" y="58"/>
                </a:lnTo>
                <a:lnTo>
                  <a:pt x="670" y="45"/>
                </a:lnTo>
                <a:lnTo>
                  <a:pt x="718" y="34"/>
                </a:lnTo>
                <a:lnTo>
                  <a:pt x="765" y="24"/>
                </a:lnTo>
                <a:lnTo>
                  <a:pt x="815" y="15"/>
                </a:lnTo>
                <a:lnTo>
                  <a:pt x="865" y="8"/>
                </a:lnTo>
                <a:lnTo>
                  <a:pt x="916" y="4"/>
                </a:lnTo>
                <a:lnTo>
                  <a:pt x="968" y="2"/>
                </a:lnTo>
                <a:lnTo>
                  <a:pt x="1021" y="0"/>
                </a:lnTo>
                <a:lnTo>
                  <a:pt x="1072" y="2"/>
                </a:lnTo>
                <a:lnTo>
                  <a:pt x="1125" y="4"/>
                </a:lnTo>
                <a:lnTo>
                  <a:pt x="1176" y="8"/>
                </a:lnTo>
                <a:lnTo>
                  <a:pt x="1227" y="15"/>
                </a:lnTo>
                <a:lnTo>
                  <a:pt x="1275" y="24"/>
                </a:lnTo>
                <a:lnTo>
                  <a:pt x="1324" y="34"/>
                </a:lnTo>
                <a:lnTo>
                  <a:pt x="1372" y="45"/>
                </a:lnTo>
                <a:lnTo>
                  <a:pt x="1418" y="58"/>
                </a:lnTo>
                <a:lnTo>
                  <a:pt x="1463" y="74"/>
                </a:lnTo>
                <a:lnTo>
                  <a:pt x="1507" y="89"/>
                </a:lnTo>
                <a:lnTo>
                  <a:pt x="1549" y="107"/>
                </a:lnTo>
                <a:lnTo>
                  <a:pt x="1590" y="126"/>
                </a:lnTo>
                <a:lnTo>
                  <a:pt x="1632" y="147"/>
                </a:lnTo>
                <a:lnTo>
                  <a:pt x="1670" y="169"/>
                </a:lnTo>
                <a:lnTo>
                  <a:pt x="1706" y="192"/>
                </a:lnTo>
                <a:lnTo>
                  <a:pt x="1742" y="218"/>
                </a:lnTo>
                <a:lnTo>
                  <a:pt x="1775" y="243"/>
                </a:lnTo>
                <a:lnTo>
                  <a:pt x="1808" y="269"/>
                </a:lnTo>
                <a:lnTo>
                  <a:pt x="1838" y="297"/>
                </a:lnTo>
                <a:lnTo>
                  <a:pt x="1867" y="327"/>
                </a:lnTo>
                <a:lnTo>
                  <a:pt x="1892" y="356"/>
                </a:lnTo>
                <a:lnTo>
                  <a:pt x="1918" y="387"/>
                </a:lnTo>
                <a:lnTo>
                  <a:pt x="1940" y="419"/>
                </a:lnTo>
                <a:lnTo>
                  <a:pt x="1961" y="453"/>
                </a:lnTo>
                <a:lnTo>
                  <a:pt x="1979" y="486"/>
                </a:lnTo>
                <a:lnTo>
                  <a:pt x="1995" y="521"/>
                </a:lnTo>
                <a:lnTo>
                  <a:pt x="2008" y="555"/>
                </a:lnTo>
                <a:lnTo>
                  <a:pt x="2020" y="591"/>
                </a:lnTo>
                <a:lnTo>
                  <a:pt x="2029" y="627"/>
                </a:lnTo>
                <a:lnTo>
                  <a:pt x="2035" y="665"/>
                </a:lnTo>
                <a:lnTo>
                  <a:pt x="2039" y="702"/>
                </a:lnTo>
                <a:lnTo>
                  <a:pt x="2040" y="740"/>
                </a:lnTo>
                <a:lnTo>
                  <a:pt x="2039" y="779"/>
                </a:lnTo>
                <a:lnTo>
                  <a:pt x="2035" y="816"/>
                </a:lnTo>
                <a:lnTo>
                  <a:pt x="2029" y="853"/>
                </a:lnTo>
                <a:lnTo>
                  <a:pt x="2020" y="889"/>
                </a:lnTo>
                <a:lnTo>
                  <a:pt x="2008" y="925"/>
                </a:lnTo>
                <a:lnTo>
                  <a:pt x="1995" y="961"/>
                </a:lnTo>
                <a:lnTo>
                  <a:pt x="1979" y="995"/>
                </a:lnTo>
                <a:lnTo>
                  <a:pt x="1961" y="1029"/>
                </a:lnTo>
                <a:lnTo>
                  <a:pt x="1940" y="1061"/>
                </a:lnTo>
                <a:lnTo>
                  <a:pt x="1918" y="1094"/>
                </a:lnTo>
                <a:lnTo>
                  <a:pt x="1892" y="1124"/>
                </a:lnTo>
                <a:lnTo>
                  <a:pt x="1867" y="1154"/>
                </a:lnTo>
                <a:lnTo>
                  <a:pt x="1838" y="1183"/>
                </a:lnTo>
                <a:lnTo>
                  <a:pt x="1808" y="1212"/>
                </a:lnTo>
                <a:lnTo>
                  <a:pt x="1775" y="1239"/>
                </a:lnTo>
                <a:lnTo>
                  <a:pt x="1742" y="1264"/>
                </a:lnTo>
                <a:lnTo>
                  <a:pt x="1706" y="1289"/>
                </a:lnTo>
                <a:lnTo>
                  <a:pt x="1670" y="1312"/>
                </a:lnTo>
                <a:lnTo>
                  <a:pt x="1632" y="1334"/>
                </a:lnTo>
                <a:lnTo>
                  <a:pt x="1590" y="1354"/>
                </a:lnTo>
                <a:lnTo>
                  <a:pt x="1549" y="1374"/>
                </a:lnTo>
                <a:lnTo>
                  <a:pt x="1507" y="1391"/>
                </a:lnTo>
                <a:lnTo>
                  <a:pt x="1463" y="1408"/>
                </a:lnTo>
                <a:lnTo>
                  <a:pt x="1418" y="1422"/>
                </a:lnTo>
                <a:lnTo>
                  <a:pt x="1372" y="1436"/>
                </a:lnTo>
                <a:lnTo>
                  <a:pt x="1324" y="1448"/>
                </a:lnTo>
                <a:lnTo>
                  <a:pt x="1275" y="1457"/>
                </a:lnTo>
                <a:lnTo>
                  <a:pt x="1227" y="1466"/>
                </a:lnTo>
                <a:lnTo>
                  <a:pt x="1176" y="1472"/>
                </a:lnTo>
                <a:lnTo>
                  <a:pt x="1125" y="1478"/>
                </a:lnTo>
                <a:lnTo>
                  <a:pt x="1072" y="1480"/>
                </a:lnTo>
                <a:lnTo>
                  <a:pt x="1021" y="1481"/>
                </a:lnTo>
                <a:lnTo>
                  <a:pt x="968" y="1480"/>
                </a:lnTo>
                <a:lnTo>
                  <a:pt x="916" y="1478"/>
                </a:lnTo>
                <a:lnTo>
                  <a:pt x="865" y="1472"/>
                </a:lnTo>
                <a:lnTo>
                  <a:pt x="815" y="1466"/>
                </a:lnTo>
                <a:lnTo>
                  <a:pt x="765" y="1457"/>
                </a:lnTo>
                <a:lnTo>
                  <a:pt x="718" y="1448"/>
                </a:lnTo>
                <a:lnTo>
                  <a:pt x="670" y="1436"/>
                </a:lnTo>
                <a:lnTo>
                  <a:pt x="624" y="1422"/>
                </a:lnTo>
                <a:lnTo>
                  <a:pt x="579" y="1408"/>
                </a:lnTo>
                <a:lnTo>
                  <a:pt x="534" y="1391"/>
                </a:lnTo>
                <a:lnTo>
                  <a:pt x="491" y="1374"/>
                </a:lnTo>
                <a:lnTo>
                  <a:pt x="450" y="1354"/>
                </a:lnTo>
                <a:lnTo>
                  <a:pt x="410" y="1334"/>
                </a:lnTo>
                <a:lnTo>
                  <a:pt x="372" y="1312"/>
                </a:lnTo>
                <a:lnTo>
                  <a:pt x="334" y="1289"/>
                </a:lnTo>
                <a:lnTo>
                  <a:pt x="299" y="1264"/>
                </a:lnTo>
                <a:lnTo>
                  <a:pt x="265" y="1239"/>
                </a:lnTo>
                <a:lnTo>
                  <a:pt x="233" y="1212"/>
                </a:lnTo>
                <a:lnTo>
                  <a:pt x="203" y="1183"/>
                </a:lnTo>
                <a:lnTo>
                  <a:pt x="175" y="1154"/>
                </a:lnTo>
                <a:lnTo>
                  <a:pt x="148" y="1124"/>
                </a:lnTo>
                <a:lnTo>
                  <a:pt x="124" y="1094"/>
                </a:lnTo>
                <a:lnTo>
                  <a:pt x="101" y="1061"/>
                </a:lnTo>
                <a:lnTo>
                  <a:pt x="80" y="1029"/>
                </a:lnTo>
                <a:lnTo>
                  <a:pt x="62" y="995"/>
                </a:lnTo>
                <a:lnTo>
                  <a:pt x="47" y="961"/>
                </a:lnTo>
                <a:lnTo>
                  <a:pt x="32" y="925"/>
                </a:lnTo>
                <a:lnTo>
                  <a:pt x="21" y="889"/>
                </a:lnTo>
                <a:lnTo>
                  <a:pt x="12" y="853"/>
                </a:lnTo>
                <a:lnTo>
                  <a:pt x="5" y="816"/>
                </a:lnTo>
                <a:lnTo>
                  <a:pt x="2" y="779"/>
                </a:lnTo>
                <a:lnTo>
                  <a:pt x="0" y="74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3" name="Freeform 10"/>
          <p:cNvSpPr>
            <a:spLocks/>
          </p:cNvSpPr>
          <p:nvPr/>
        </p:nvSpPr>
        <p:spPr bwMode="auto">
          <a:xfrm>
            <a:off x="952500" y="1350963"/>
            <a:ext cx="6751638" cy="4513262"/>
          </a:xfrm>
          <a:custGeom>
            <a:avLst/>
            <a:gdLst>
              <a:gd name="T0" fmla="*/ 0 w 8507"/>
              <a:gd name="T1" fmla="*/ 0 h 5684"/>
              <a:gd name="T2" fmla="*/ 0 w 8507"/>
              <a:gd name="T3" fmla="*/ 2147483646 h 5684"/>
              <a:gd name="T4" fmla="*/ 2147483646 w 8507"/>
              <a:gd name="T5" fmla="*/ 2147483646 h 5684"/>
              <a:gd name="T6" fmla="*/ 0 60000 65536"/>
              <a:gd name="T7" fmla="*/ 0 60000 65536"/>
              <a:gd name="T8" fmla="*/ 0 60000 65536"/>
              <a:gd name="T9" fmla="*/ 0 w 8507"/>
              <a:gd name="T10" fmla="*/ 0 h 5684"/>
              <a:gd name="T11" fmla="*/ 8507 w 8507"/>
              <a:gd name="T12" fmla="*/ 5684 h 56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07" h="5684">
                <a:moveTo>
                  <a:pt x="0" y="0"/>
                </a:moveTo>
                <a:lnTo>
                  <a:pt x="0" y="5684"/>
                </a:lnTo>
                <a:lnTo>
                  <a:pt x="8507" y="5684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4" name="Freeform 11"/>
          <p:cNvSpPr>
            <a:spLocks/>
          </p:cNvSpPr>
          <p:nvPr/>
        </p:nvSpPr>
        <p:spPr bwMode="auto">
          <a:xfrm>
            <a:off x="911225" y="1239838"/>
            <a:ext cx="80963" cy="122237"/>
          </a:xfrm>
          <a:custGeom>
            <a:avLst/>
            <a:gdLst>
              <a:gd name="T0" fmla="*/ 0 w 103"/>
              <a:gd name="T1" fmla="*/ 2147483646 h 154"/>
              <a:gd name="T2" fmla="*/ 2147483646 w 103"/>
              <a:gd name="T3" fmla="*/ 0 h 154"/>
              <a:gd name="T4" fmla="*/ 2147483646 w 103"/>
              <a:gd name="T5" fmla="*/ 2147483646 h 154"/>
              <a:gd name="T6" fmla="*/ 0 w 103"/>
              <a:gd name="T7" fmla="*/ 2147483646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103"/>
              <a:gd name="T13" fmla="*/ 0 h 154"/>
              <a:gd name="T14" fmla="*/ 103 w 103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" h="154">
                <a:moveTo>
                  <a:pt x="0" y="154"/>
                </a:moveTo>
                <a:lnTo>
                  <a:pt x="51" y="0"/>
                </a:lnTo>
                <a:lnTo>
                  <a:pt x="10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5" name="Freeform 12"/>
          <p:cNvSpPr>
            <a:spLocks/>
          </p:cNvSpPr>
          <p:nvPr/>
        </p:nvSpPr>
        <p:spPr bwMode="auto">
          <a:xfrm>
            <a:off x="7694613" y="5822950"/>
            <a:ext cx="122237" cy="80963"/>
          </a:xfrm>
          <a:custGeom>
            <a:avLst/>
            <a:gdLst>
              <a:gd name="T0" fmla="*/ 0 w 154"/>
              <a:gd name="T1" fmla="*/ 0 h 103"/>
              <a:gd name="T2" fmla="*/ 2147483646 w 154"/>
              <a:gd name="T3" fmla="*/ 2147483646 h 103"/>
              <a:gd name="T4" fmla="*/ 0 w 154"/>
              <a:gd name="T5" fmla="*/ 2147483646 h 103"/>
              <a:gd name="T6" fmla="*/ 0 w 154"/>
              <a:gd name="T7" fmla="*/ 0 h 103"/>
              <a:gd name="T8" fmla="*/ 0 60000 65536"/>
              <a:gd name="T9" fmla="*/ 0 60000 65536"/>
              <a:gd name="T10" fmla="*/ 0 60000 65536"/>
              <a:gd name="T11" fmla="*/ 0 60000 65536"/>
              <a:gd name="T12" fmla="*/ 0 w 154"/>
              <a:gd name="T13" fmla="*/ 0 h 103"/>
              <a:gd name="T14" fmla="*/ 154 w 154"/>
              <a:gd name="T15" fmla="*/ 103 h 1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" h="103">
                <a:moveTo>
                  <a:pt x="0" y="0"/>
                </a:moveTo>
                <a:lnTo>
                  <a:pt x="154" y="51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76" name="Rectangle 13"/>
          <p:cNvSpPr>
            <a:spLocks noChangeArrowheads="1"/>
          </p:cNvSpPr>
          <p:nvPr/>
        </p:nvSpPr>
        <p:spPr bwMode="auto">
          <a:xfrm>
            <a:off x="6345238" y="5929313"/>
            <a:ext cx="13858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Perfromance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7" name="Rectangle 14"/>
          <p:cNvSpPr>
            <a:spLocks noChangeArrowheads="1"/>
          </p:cNvSpPr>
          <p:nvPr/>
        </p:nvSpPr>
        <p:spPr bwMode="auto">
          <a:xfrm rot="-5400000">
            <a:off x="656432" y="2105819"/>
            <a:ext cx="1476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F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8" name="Rectangle 15"/>
          <p:cNvSpPr>
            <a:spLocks noChangeArrowheads="1"/>
          </p:cNvSpPr>
          <p:nvPr/>
        </p:nvSpPr>
        <p:spPr bwMode="auto">
          <a:xfrm rot="-5400000">
            <a:off x="703263" y="2003425"/>
            <a:ext cx="539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l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9" name="Rectangle 16"/>
          <p:cNvSpPr>
            <a:spLocks noChangeArrowheads="1"/>
          </p:cNvSpPr>
          <p:nvPr/>
        </p:nvSpPr>
        <p:spPr bwMode="auto">
          <a:xfrm rot="-5400000">
            <a:off x="662782" y="1905794"/>
            <a:ext cx="1349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e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0" name="Rectangle 17"/>
          <p:cNvSpPr>
            <a:spLocks noChangeArrowheads="1"/>
          </p:cNvSpPr>
          <p:nvPr/>
        </p:nvSpPr>
        <p:spPr bwMode="auto">
          <a:xfrm rot="-5400000">
            <a:off x="669926" y="1778000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x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1" name="Rectangle 18"/>
          <p:cNvSpPr>
            <a:spLocks noChangeArrowheads="1"/>
          </p:cNvSpPr>
          <p:nvPr/>
        </p:nvSpPr>
        <p:spPr bwMode="auto">
          <a:xfrm rot="-5400000">
            <a:off x="703263" y="1690688"/>
            <a:ext cx="539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i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2" name="Rectangle 19"/>
          <p:cNvSpPr>
            <a:spLocks noChangeArrowheads="1"/>
          </p:cNvSpPr>
          <p:nvPr/>
        </p:nvSpPr>
        <p:spPr bwMode="auto">
          <a:xfrm rot="-5400000">
            <a:off x="662782" y="1593056"/>
            <a:ext cx="13493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b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3" name="Rectangle 20"/>
          <p:cNvSpPr>
            <a:spLocks noChangeArrowheads="1"/>
          </p:cNvSpPr>
          <p:nvPr/>
        </p:nvSpPr>
        <p:spPr bwMode="auto">
          <a:xfrm rot="-5400000">
            <a:off x="704850" y="1500188"/>
            <a:ext cx="539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i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4" name="Rectangle 21"/>
          <p:cNvSpPr>
            <a:spLocks noChangeArrowheads="1"/>
          </p:cNvSpPr>
          <p:nvPr/>
        </p:nvSpPr>
        <p:spPr bwMode="auto">
          <a:xfrm rot="-5400000">
            <a:off x="706438" y="1444625"/>
            <a:ext cx="539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l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5" name="Rectangle 22"/>
          <p:cNvSpPr>
            <a:spLocks noChangeArrowheads="1"/>
          </p:cNvSpPr>
          <p:nvPr/>
        </p:nvSpPr>
        <p:spPr bwMode="auto">
          <a:xfrm rot="-5400000">
            <a:off x="706438" y="1390650"/>
            <a:ext cx="539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i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6" name="Rectangle 23"/>
          <p:cNvSpPr>
            <a:spLocks noChangeArrowheads="1"/>
          </p:cNvSpPr>
          <p:nvPr/>
        </p:nvSpPr>
        <p:spPr bwMode="auto">
          <a:xfrm rot="-5400000">
            <a:off x="700088" y="1328738"/>
            <a:ext cx="666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t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7" name="Rectangle 24"/>
          <p:cNvSpPr>
            <a:spLocks noChangeArrowheads="1"/>
          </p:cNvSpPr>
          <p:nvPr/>
        </p:nvSpPr>
        <p:spPr bwMode="auto">
          <a:xfrm rot="-5400000">
            <a:off x="673101" y="1231900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y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88" name="Freeform 25"/>
          <p:cNvSpPr>
            <a:spLocks/>
          </p:cNvSpPr>
          <p:nvPr/>
        </p:nvSpPr>
        <p:spPr bwMode="auto">
          <a:xfrm>
            <a:off x="1144588" y="1884363"/>
            <a:ext cx="1619250" cy="1587"/>
          </a:xfrm>
          <a:custGeom>
            <a:avLst/>
            <a:gdLst>
              <a:gd name="T0" fmla="*/ 2147483646 w 2040"/>
              <a:gd name="T1" fmla="*/ 0 h 1587"/>
              <a:gd name="T2" fmla="*/ 0 w 2040"/>
              <a:gd name="T3" fmla="*/ 0 h 1587"/>
              <a:gd name="T4" fmla="*/ 0 w 2040"/>
              <a:gd name="T5" fmla="*/ 0 h 1587"/>
              <a:gd name="T6" fmla="*/ 0 60000 65536"/>
              <a:gd name="T7" fmla="*/ 0 60000 65536"/>
              <a:gd name="T8" fmla="*/ 0 60000 65536"/>
              <a:gd name="T9" fmla="*/ 0 w 2040"/>
              <a:gd name="T10" fmla="*/ 0 h 1587"/>
              <a:gd name="T11" fmla="*/ 2040 w 2040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0" h="1587">
                <a:moveTo>
                  <a:pt x="204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4677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89" name="Rectangle 26"/>
          <p:cNvSpPr>
            <a:spLocks noChangeArrowheads="1"/>
          </p:cNvSpPr>
          <p:nvPr/>
        </p:nvSpPr>
        <p:spPr bwMode="auto">
          <a:xfrm>
            <a:off x="1443038" y="1585913"/>
            <a:ext cx="10572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300" b="0">
                <a:solidFill>
                  <a:srgbClr val="000000"/>
                </a:solidFill>
              </a:rPr>
              <a:t>Von Neumann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0" name="Rectangle 27"/>
          <p:cNvSpPr>
            <a:spLocks noChangeArrowheads="1"/>
          </p:cNvSpPr>
          <p:nvPr/>
        </p:nvSpPr>
        <p:spPr bwMode="auto">
          <a:xfrm>
            <a:off x="1447800" y="1992313"/>
            <a:ext cx="1077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General purpose 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1" name="Rectangle 28"/>
          <p:cNvSpPr>
            <a:spLocks noChangeArrowheads="1"/>
          </p:cNvSpPr>
          <p:nvPr/>
        </p:nvSpPr>
        <p:spPr bwMode="auto">
          <a:xfrm>
            <a:off x="1641475" y="2155825"/>
            <a:ext cx="6445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computing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2" name="Freeform 30"/>
          <p:cNvSpPr>
            <a:spLocks/>
          </p:cNvSpPr>
          <p:nvPr/>
        </p:nvSpPr>
        <p:spPr bwMode="auto">
          <a:xfrm>
            <a:off x="3073400" y="1685925"/>
            <a:ext cx="1619250" cy="1176338"/>
          </a:xfrm>
          <a:custGeom>
            <a:avLst/>
            <a:gdLst>
              <a:gd name="T0" fmla="*/ 2147483646 w 2040"/>
              <a:gd name="T1" fmla="*/ 2147483646 h 1481"/>
              <a:gd name="T2" fmla="*/ 2147483646 w 2040"/>
              <a:gd name="T3" fmla="*/ 2147483646 h 1481"/>
              <a:gd name="T4" fmla="*/ 2147483646 w 2040"/>
              <a:gd name="T5" fmla="*/ 2147483646 h 1481"/>
              <a:gd name="T6" fmla="*/ 2147483646 w 2040"/>
              <a:gd name="T7" fmla="*/ 2147483646 h 1481"/>
              <a:gd name="T8" fmla="*/ 2147483646 w 2040"/>
              <a:gd name="T9" fmla="*/ 2147483646 h 1481"/>
              <a:gd name="T10" fmla="*/ 2147483646 w 2040"/>
              <a:gd name="T11" fmla="*/ 2147483646 h 1481"/>
              <a:gd name="T12" fmla="*/ 2147483646 w 2040"/>
              <a:gd name="T13" fmla="*/ 2147483646 h 1481"/>
              <a:gd name="T14" fmla="*/ 2147483646 w 2040"/>
              <a:gd name="T15" fmla="*/ 2147483646 h 1481"/>
              <a:gd name="T16" fmla="*/ 2147483646 w 2040"/>
              <a:gd name="T17" fmla="*/ 2147483646 h 1481"/>
              <a:gd name="T18" fmla="*/ 2147483646 w 2040"/>
              <a:gd name="T19" fmla="*/ 2147483646 h 1481"/>
              <a:gd name="T20" fmla="*/ 2147483646 w 2040"/>
              <a:gd name="T21" fmla="*/ 0 h 1481"/>
              <a:gd name="T22" fmla="*/ 2147483646 w 2040"/>
              <a:gd name="T23" fmla="*/ 2147483646 h 1481"/>
              <a:gd name="T24" fmla="*/ 2147483646 w 2040"/>
              <a:gd name="T25" fmla="*/ 2147483646 h 1481"/>
              <a:gd name="T26" fmla="*/ 2147483646 w 2040"/>
              <a:gd name="T27" fmla="*/ 2147483646 h 1481"/>
              <a:gd name="T28" fmla="*/ 2147483646 w 2040"/>
              <a:gd name="T29" fmla="*/ 2147483646 h 1481"/>
              <a:gd name="T30" fmla="*/ 2147483646 w 2040"/>
              <a:gd name="T31" fmla="*/ 2147483646 h 1481"/>
              <a:gd name="T32" fmla="*/ 2147483646 w 2040"/>
              <a:gd name="T33" fmla="*/ 2147483646 h 1481"/>
              <a:gd name="T34" fmla="*/ 2147483646 w 2040"/>
              <a:gd name="T35" fmla="*/ 2147483646 h 1481"/>
              <a:gd name="T36" fmla="*/ 2147483646 w 2040"/>
              <a:gd name="T37" fmla="*/ 2147483646 h 1481"/>
              <a:gd name="T38" fmla="*/ 2147483646 w 2040"/>
              <a:gd name="T39" fmla="*/ 2147483646 h 1481"/>
              <a:gd name="T40" fmla="*/ 2147483646 w 2040"/>
              <a:gd name="T41" fmla="*/ 2147483646 h 1481"/>
              <a:gd name="T42" fmla="*/ 2147483646 w 2040"/>
              <a:gd name="T43" fmla="*/ 2147483646 h 1481"/>
              <a:gd name="T44" fmla="*/ 2147483646 w 2040"/>
              <a:gd name="T45" fmla="*/ 2147483646 h 1481"/>
              <a:gd name="T46" fmla="*/ 2147483646 w 2040"/>
              <a:gd name="T47" fmla="*/ 2147483646 h 1481"/>
              <a:gd name="T48" fmla="*/ 2147483646 w 2040"/>
              <a:gd name="T49" fmla="*/ 2147483646 h 1481"/>
              <a:gd name="T50" fmla="*/ 2147483646 w 2040"/>
              <a:gd name="T51" fmla="*/ 2147483646 h 1481"/>
              <a:gd name="T52" fmla="*/ 2147483646 w 2040"/>
              <a:gd name="T53" fmla="*/ 2147483646 h 1481"/>
              <a:gd name="T54" fmla="*/ 2147483646 w 2040"/>
              <a:gd name="T55" fmla="*/ 2147483646 h 1481"/>
              <a:gd name="T56" fmla="*/ 2147483646 w 2040"/>
              <a:gd name="T57" fmla="*/ 2147483646 h 1481"/>
              <a:gd name="T58" fmla="*/ 2147483646 w 2040"/>
              <a:gd name="T59" fmla="*/ 2147483646 h 1481"/>
              <a:gd name="T60" fmla="*/ 2147483646 w 2040"/>
              <a:gd name="T61" fmla="*/ 2147483646 h 1481"/>
              <a:gd name="T62" fmla="*/ 2147483646 w 2040"/>
              <a:gd name="T63" fmla="*/ 2147483646 h 1481"/>
              <a:gd name="T64" fmla="*/ 2147483646 w 2040"/>
              <a:gd name="T65" fmla="*/ 2147483646 h 1481"/>
              <a:gd name="T66" fmla="*/ 2147483646 w 2040"/>
              <a:gd name="T67" fmla="*/ 2147483646 h 1481"/>
              <a:gd name="T68" fmla="*/ 2147483646 w 2040"/>
              <a:gd name="T69" fmla="*/ 2147483646 h 1481"/>
              <a:gd name="T70" fmla="*/ 2147483646 w 2040"/>
              <a:gd name="T71" fmla="*/ 2147483646 h 1481"/>
              <a:gd name="T72" fmla="*/ 2147483646 w 2040"/>
              <a:gd name="T73" fmla="*/ 2147483646 h 1481"/>
              <a:gd name="T74" fmla="*/ 2147483646 w 2040"/>
              <a:gd name="T75" fmla="*/ 2147483646 h 1481"/>
              <a:gd name="T76" fmla="*/ 2147483646 w 2040"/>
              <a:gd name="T77" fmla="*/ 2147483646 h 1481"/>
              <a:gd name="T78" fmla="*/ 2147483646 w 2040"/>
              <a:gd name="T79" fmla="*/ 2147483646 h 1481"/>
              <a:gd name="T80" fmla="*/ 2147483646 w 2040"/>
              <a:gd name="T81" fmla="*/ 2147483646 h 1481"/>
              <a:gd name="T82" fmla="*/ 2147483646 w 2040"/>
              <a:gd name="T83" fmla="*/ 2147483646 h 1481"/>
              <a:gd name="T84" fmla="*/ 2147483646 w 2040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0"/>
              <a:gd name="T130" fmla="*/ 0 h 1481"/>
              <a:gd name="T131" fmla="*/ 2040 w 2040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0" h="1481">
                <a:moveTo>
                  <a:pt x="0" y="740"/>
                </a:moveTo>
                <a:lnTo>
                  <a:pt x="1" y="703"/>
                </a:lnTo>
                <a:lnTo>
                  <a:pt x="5" y="664"/>
                </a:lnTo>
                <a:lnTo>
                  <a:pt x="11" y="628"/>
                </a:lnTo>
                <a:lnTo>
                  <a:pt x="20" y="591"/>
                </a:lnTo>
                <a:lnTo>
                  <a:pt x="32" y="555"/>
                </a:lnTo>
                <a:lnTo>
                  <a:pt x="45" y="520"/>
                </a:lnTo>
                <a:lnTo>
                  <a:pt x="61" y="486"/>
                </a:lnTo>
                <a:lnTo>
                  <a:pt x="79" y="452"/>
                </a:lnTo>
                <a:lnTo>
                  <a:pt x="100" y="419"/>
                </a:lnTo>
                <a:lnTo>
                  <a:pt x="123" y="388"/>
                </a:lnTo>
                <a:lnTo>
                  <a:pt x="148" y="357"/>
                </a:lnTo>
                <a:lnTo>
                  <a:pt x="173" y="327"/>
                </a:lnTo>
                <a:lnTo>
                  <a:pt x="202" y="298"/>
                </a:lnTo>
                <a:lnTo>
                  <a:pt x="232" y="270"/>
                </a:lnTo>
                <a:lnTo>
                  <a:pt x="265" y="243"/>
                </a:lnTo>
                <a:lnTo>
                  <a:pt x="298" y="217"/>
                </a:lnTo>
                <a:lnTo>
                  <a:pt x="334" y="193"/>
                </a:lnTo>
                <a:lnTo>
                  <a:pt x="371" y="170"/>
                </a:lnTo>
                <a:lnTo>
                  <a:pt x="410" y="148"/>
                </a:lnTo>
                <a:lnTo>
                  <a:pt x="450" y="126"/>
                </a:lnTo>
                <a:lnTo>
                  <a:pt x="491" y="107"/>
                </a:lnTo>
                <a:lnTo>
                  <a:pt x="533" y="90"/>
                </a:lnTo>
                <a:lnTo>
                  <a:pt x="577" y="73"/>
                </a:lnTo>
                <a:lnTo>
                  <a:pt x="623" y="58"/>
                </a:lnTo>
                <a:lnTo>
                  <a:pt x="670" y="45"/>
                </a:lnTo>
                <a:lnTo>
                  <a:pt x="716" y="34"/>
                </a:lnTo>
                <a:lnTo>
                  <a:pt x="765" y="23"/>
                </a:lnTo>
                <a:lnTo>
                  <a:pt x="813" y="16"/>
                </a:lnTo>
                <a:lnTo>
                  <a:pt x="865" y="9"/>
                </a:lnTo>
                <a:lnTo>
                  <a:pt x="915" y="4"/>
                </a:lnTo>
                <a:lnTo>
                  <a:pt x="968" y="2"/>
                </a:lnTo>
                <a:lnTo>
                  <a:pt x="1019" y="0"/>
                </a:lnTo>
                <a:lnTo>
                  <a:pt x="1072" y="2"/>
                </a:lnTo>
                <a:lnTo>
                  <a:pt x="1125" y="4"/>
                </a:lnTo>
                <a:lnTo>
                  <a:pt x="1175" y="9"/>
                </a:lnTo>
                <a:lnTo>
                  <a:pt x="1225" y="16"/>
                </a:lnTo>
                <a:lnTo>
                  <a:pt x="1275" y="23"/>
                </a:lnTo>
                <a:lnTo>
                  <a:pt x="1323" y="34"/>
                </a:lnTo>
                <a:lnTo>
                  <a:pt x="1370" y="45"/>
                </a:lnTo>
                <a:lnTo>
                  <a:pt x="1416" y="58"/>
                </a:lnTo>
                <a:lnTo>
                  <a:pt x="1463" y="73"/>
                </a:lnTo>
                <a:lnTo>
                  <a:pt x="1506" y="90"/>
                </a:lnTo>
                <a:lnTo>
                  <a:pt x="1549" y="107"/>
                </a:lnTo>
                <a:lnTo>
                  <a:pt x="1590" y="126"/>
                </a:lnTo>
                <a:lnTo>
                  <a:pt x="1630" y="148"/>
                </a:lnTo>
                <a:lnTo>
                  <a:pt x="1668" y="170"/>
                </a:lnTo>
                <a:lnTo>
                  <a:pt x="1706" y="193"/>
                </a:lnTo>
                <a:lnTo>
                  <a:pt x="1742" y="217"/>
                </a:lnTo>
                <a:lnTo>
                  <a:pt x="1775" y="243"/>
                </a:lnTo>
                <a:lnTo>
                  <a:pt x="1807" y="270"/>
                </a:lnTo>
                <a:lnTo>
                  <a:pt x="1837" y="298"/>
                </a:lnTo>
                <a:lnTo>
                  <a:pt x="1866" y="327"/>
                </a:lnTo>
                <a:lnTo>
                  <a:pt x="1892" y="357"/>
                </a:lnTo>
                <a:lnTo>
                  <a:pt x="1916" y="388"/>
                </a:lnTo>
                <a:lnTo>
                  <a:pt x="1940" y="419"/>
                </a:lnTo>
                <a:lnTo>
                  <a:pt x="1960" y="452"/>
                </a:lnTo>
                <a:lnTo>
                  <a:pt x="1978" y="486"/>
                </a:lnTo>
                <a:lnTo>
                  <a:pt x="1994" y="520"/>
                </a:lnTo>
                <a:lnTo>
                  <a:pt x="2008" y="555"/>
                </a:lnTo>
                <a:lnTo>
                  <a:pt x="2019" y="591"/>
                </a:lnTo>
                <a:lnTo>
                  <a:pt x="2028" y="628"/>
                </a:lnTo>
                <a:lnTo>
                  <a:pt x="2035" y="664"/>
                </a:lnTo>
                <a:lnTo>
                  <a:pt x="2039" y="703"/>
                </a:lnTo>
                <a:lnTo>
                  <a:pt x="2040" y="740"/>
                </a:lnTo>
                <a:lnTo>
                  <a:pt x="2039" y="779"/>
                </a:lnTo>
                <a:lnTo>
                  <a:pt x="2035" y="816"/>
                </a:lnTo>
                <a:lnTo>
                  <a:pt x="2028" y="853"/>
                </a:lnTo>
                <a:lnTo>
                  <a:pt x="2019" y="890"/>
                </a:lnTo>
                <a:lnTo>
                  <a:pt x="2008" y="925"/>
                </a:lnTo>
                <a:lnTo>
                  <a:pt x="1994" y="961"/>
                </a:lnTo>
                <a:lnTo>
                  <a:pt x="1978" y="996"/>
                </a:lnTo>
                <a:lnTo>
                  <a:pt x="1960" y="1029"/>
                </a:lnTo>
                <a:lnTo>
                  <a:pt x="1940" y="1061"/>
                </a:lnTo>
                <a:lnTo>
                  <a:pt x="1916" y="1093"/>
                </a:lnTo>
                <a:lnTo>
                  <a:pt x="1892" y="1124"/>
                </a:lnTo>
                <a:lnTo>
                  <a:pt x="1866" y="1155"/>
                </a:lnTo>
                <a:lnTo>
                  <a:pt x="1837" y="1183"/>
                </a:lnTo>
                <a:lnTo>
                  <a:pt x="1807" y="1211"/>
                </a:lnTo>
                <a:lnTo>
                  <a:pt x="1775" y="1238"/>
                </a:lnTo>
                <a:lnTo>
                  <a:pt x="1742" y="1264"/>
                </a:lnTo>
                <a:lnTo>
                  <a:pt x="1706" y="1289"/>
                </a:lnTo>
                <a:lnTo>
                  <a:pt x="1668" y="1312"/>
                </a:lnTo>
                <a:lnTo>
                  <a:pt x="1630" y="1333"/>
                </a:lnTo>
                <a:lnTo>
                  <a:pt x="1590" y="1354"/>
                </a:lnTo>
                <a:lnTo>
                  <a:pt x="1549" y="1373"/>
                </a:lnTo>
                <a:lnTo>
                  <a:pt x="1506" y="1391"/>
                </a:lnTo>
                <a:lnTo>
                  <a:pt x="1463" y="1408"/>
                </a:lnTo>
                <a:lnTo>
                  <a:pt x="1416" y="1422"/>
                </a:lnTo>
                <a:lnTo>
                  <a:pt x="1370" y="1436"/>
                </a:lnTo>
                <a:lnTo>
                  <a:pt x="1323" y="1448"/>
                </a:lnTo>
                <a:lnTo>
                  <a:pt x="1275" y="1458"/>
                </a:lnTo>
                <a:lnTo>
                  <a:pt x="1225" y="1466"/>
                </a:lnTo>
                <a:lnTo>
                  <a:pt x="1175" y="1472"/>
                </a:lnTo>
                <a:lnTo>
                  <a:pt x="1125" y="1477"/>
                </a:lnTo>
                <a:lnTo>
                  <a:pt x="1072" y="1480"/>
                </a:lnTo>
                <a:lnTo>
                  <a:pt x="1019" y="1481"/>
                </a:lnTo>
                <a:lnTo>
                  <a:pt x="968" y="1480"/>
                </a:lnTo>
                <a:lnTo>
                  <a:pt x="915" y="1477"/>
                </a:lnTo>
                <a:lnTo>
                  <a:pt x="865" y="1472"/>
                </a:lnTo>
                <a:lnTo>
                  <a:pt x="813" y="1466"/>
                </a:lnTo>
                <a:lnTo>
                  <a:pt x="765" y="1458"/>
                </a:lnTo>
                <a:lnTo>
                  <a:pt x="716" y="1448"/>
                </a:lnTo>
                <a:lnTo>
                  <a:pt x="670" y="1436"/>
                </a:lnTo>
                <a:lnTo>
                  <a:pt x="623" y="1422"/>
                </a:lnTo>
                <a:lnTo>
                  <a:pt x="577" y="1408"/>
                </a:lnTo>
                <a:lnTo>
                  <a:pt x="533" y="1391"/>
                </a:lnTo>
                <a:lnTo>
                  <a:pt x="491" y="1373"/>
                </a:lnTo>
                <a:lnTo>
                  <a:pt x="450" y="1354"/>
                </a:lnTo>
                <a:lnTo>
                  <a:pt x="410" y="1333"/>
                </a:lnTo>
                <a:lnTo>
                  <a:pt x="371" y="1312"/>
                </a:lnTo>
                <a:lnTo>
                  <a:pt x="334" y="1289"/>
                </a:lnTo>
                <a:lnTo>
                  <a:pt x="298" y="1264"/>
                </a:lnTo>
                <a:lnTo>
                  <a:pt x="265" y="1238"/>
                </a:lnTo>
                <a:lnTo>
                  <a:pt x="232" y="1211"/>
                </a:lnTo>
                <a:lnTo>
                  <a:pt x="202" y="1183"/>
                </a:lnTo>
                <a:lnTo>
                  <a:pt x="173" y="1155"/>
                </a:lnTo>
                <a:lnTo>
                  <a:pt x="148" y="1124"/>
                </a:lnTo>
                <a:lnTo>
                  <a:pt x="123" y="1093"/>
                </a:lnTo>
                <a:lnTo>
                  <a:pt x="100" y="1061"/>
                </a:lnTo>
                <a:lnTo>
                  <a:pt x="79" y="1029"/>
                </a:lnTo>
                <a:lnTo>
                  <a:pt x="61" y="996"/>
                </a:lnTo>
                <a:lnTo>
                  <a:pt x="45" y="961"/>
                </a:lnTo>
                <a:lnTo>
                  <a:pt x="32" y="925"/>
                </a:lnTo>
                <a:lnTo>
                  <a:pt x="20" y="890"/>
                </a:lnTo>
                <a:lnTo>
                  <a:pt x="11" y="853"/>
                </a:lnTo>
                <a:lnTo>
                  <a:pt x="5" y="816"/>
                </a:lnTo>
                <a:lnTo>
                  <a:pt x="1" y="779"/>
                </a:lnTo>
                <a:lnTo>
                  <a:pt x="0" y="7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93" name="Freeform 35"/>
          <p:cNvSpPr>
            <a:spLocks noEditPoints="1"/>
          </p:cNvSpPr>
          <p:nvPr/>
        </p:nvSpPr>
        <p:spPr bwMode="auto">
          <a:xfrm>
            <a:off x="3071813" y="1684338"/>
            <a:ext cx="1622425" cy="1177925"/>
          </a:xfrm>
          <a:custGeom>
            <a:avLst/>
            <a:gdLst>
              <a:gd name="T0" fmla="*/ 2147483646 w 2045"/>
              <a:gd name="T1" fmla="*/ 2147483646 h 1484"/>
              <a:gd name="T2" fmla="*/ 2147483646 w 2045"/>
              <a:gd name="T3" fmla="*/ 2147483646 h 1484"/>
              <a:gd name="T4" fmla="*/ 2147483646 w 2045"/>
              <a:gd name="T5" fmla="*/ 2147483646 h 1484"/>
              <a:gd name="T6" fmla="*/ 2147483646 w 2045"/>
              <a:gd name="T7" fmla="*/ 2147483646 h 1484"/>
              <a:gd name="T8" fmla="*/ 2147483646 w 2045"/>
              <a:gd name="T9" fmla="*/ 2147483646 h 1484"/>
              <a:gd name="T10" fmla="*/ 2147483646 w 2045"/>
              <a:gd name="T11" fmla="*/ 2147483646 h 1484"/>
              <a:gd name="T12" fmla="*/ 2147483646 w 2045"/>
              <a:gd name="T13" fmla="*/ 2147483646 h 1484"/>
              <a:gd name="T14" fmla="*/ 2147483646 w 2045"/>
              <a:gd name="T15" fmla="*/ 2147483646 h 1484"/>
              <a:gd name="T16" fmla="*/ 2147483646 w 2045"/>
              <a:gd name="T17" fmla="*/ 2147483646 h 1484"/>
              <a:gd name="T18" fmla="*/ 2147483646 w 2045"/>
              <a:gd name="T19" fmla="*/ 2147483646 h 1484"/>
              <a:gd name="T20" fmla="*/ 2147483646 w 2045"/>
              <a:gd name="T21" fmla="*/ 2147483646 h 1484"/>
              <a:gd name="T22" fmla="*/ 2147483646 w 2045"/>
              <a:gd name="T23" fmla="*/ 2147483646 h 1484"/>
              <a:gd name="T24" fmla="*/ 2147483646 w 2045"/>
              <a:gd name="T25" fmla="*/ 2147483646 h 1484"/>
              <a:gd name="T26" fmla="*/ 2147483646 w 2045"/>
              <a:gd name="T27" fmla="*/ 2147483646 h 1484"/>
              <a:gd name="T28" fmla="*/ 2147483646 w 2045"/>
              <a:gd name="T29" fmla="*/ 2147483646 h 1484"/>
              <a:gd name="T30" fmla="*/ 2147483646 w 2045"/>
              <a:gd name="T31" fmla="*/ 2147483646 h 1484"/>
              <a:gd name="T32" fmla="*/ 2147483646 w 2045"/>
              <a:gd name="T33" fmla="*/ 2147483646 h 1484"/>
              <a:gd name="T34" fmla="*/ 2147483646 w 2045"/>
              <a:gd name="T35" fmla="*/ 2147483646 h 1484"/>
              <a:gd name="T36" fmla="*/ 2147483646 w 2045"/>
              <a:gd name="T37" fmla="*/ 2147483646 h 1484"/>
              <a:gd name="T38" fmla="*/ 2147483646 w 2045"/>
              <a:gd name="T39" fmla="*/ 2147483646 h 1484"/>
              <a:gd name="T40" fmla="*/ 2147483646 w 2045"/>
              <a:gd name="T41" fmla="*/ 2147483646 h 1484"/>
              <a:gd name="T42" fmla="*/ 2147483646 w 2045"/>
              <a:gd name="T43" fmla="*/ 2147483646 h 1484"/>
              <a:gd name="T44" fmla="*/ 2147483646 w 2045"/>
              <a:gd name="T45" fmla="*/ 2147483646 h 1484"/>
              <a:gd name="T46" fmla="*/ 2147483646 w 2045"/>
              <a:gd name="T47" fmla="*/ 2147483646 h 1484"/>
              <a:gd name="T48" fmla="*/ 2147483646 w 2045"/>
              <a:gd name="T49" fmla="*/ 2147483646 h 1484"/>
              <a:gd name="T50" fmla="*/ 2147483646 w 2045"/>
              <a:gd name="T51" fmla="*/ 2147483646 h 1484"/>
              <a:gd name="T52" fmla="*/ 2147483646 w 2045"/>
              <a:gd name="T53" fmla="*/ 2147483646 h 1484"/>
              <a:gd name="T54" fmla="*/ 2147483646 w 2045"/>
              <a:gd name="T55" fmla="*/ 2147483646 h 1484"/>
              <a:gd name="T56" fmla="*/ 2147483646 w 2045"/>
              <a:gd name="T57" fmla="*/ 2147483646 h 1484"/>
              <a:gd name="T58" fmla="*/ 2147483646 w 2045"/>
              <a:gd name="T59" fmla="*/ 2147483646 h 1484"/>
              <a:gd name="T60" fmla="*/ 0 w 2045"/>
              <a:gd name="T61" fmla="*/ 2147483646 h 1484"/>
              <a:gd name="T62" fmla="*/ 2147483646 w 2045"/>
              <a:gd name="T63" fmla="*/ 2147483646 h 1484"/>
              <a:gd name="T64" fmla="*/ 2147483646 w 2045"/>
              <a:gd name="T65" fmla="*/ 2147483646 h 1484"/>
              <a:gd name="T66" fmla="*/ 2147483646 w 2045"/>
              <a:gd name="T67" fmla="*/ 2147483646 h 1484"/>
              <a:gd name="T68" fmla="*/ 2147483646 w 2045"/>
              <a:gd name="T69" fmla="*/ 2147483646 h 1484"/>
              <a:gd name="T70" fmla="*/ 2147483646 w 2045"/>
              <a:gd name="T71" fmla="*/ 2147483646 h 1484"/>
              <a:gd name="T72" fmla="*/ 2147483646 w 2045"/>
              <a:gd name="T73" fmla="*/ 2147483646 h 1484"/>
              <a:gd name="T74" fmla="*/ 2147483646 w 2045"/>
              <a:gd name="T75" fmla="*/ 2147483646 h 1484"/>
              <a:gd name="T76" fmla="*/ 2147483646 w 2045"/>
              <a:gd name="T77" fmla="*/ 2147483646 h 1484"/>
              <a:gd name="T78" fmla="*/ 2147483646 w 2045"/>
              <a:gd name="T79" fmla="*/ 2147483646 h 1484"/>
              <a:gd name="T80" fmla="*/ 2147483646 w 2045"/>
              <a:gd name="T81" fmla="*/ 2147483646 h 1484"/>
              <a:gd name="T82" fmla="*/ 2147483646 w 2045"/>
              <a:gd name="T83" fmla="*/ 2147483646 h 1484"/>
              <a:gd name="T84" fmla="*/ 2147483646 w 2045"/>
              <a:gd name="T85" fmla="*/ 2147483646 h 1484"/>
              <a:gd name="T86" fmla="*/ 2147483646 w 2045"/>
              <a:gd name="T87" fmla="*/ 2147483646 h 1484"/>
              <a:gd name="T88" fmla="*/ 2147483646 w 2045"/>
              <a:gd name="T89" fmla="*/ 2147483646 h 1484"/>
              <a:gd name="T90" fmla="*/ 2147483646 w 2045"/>
              <a:gd name="T91" fmla="*/ 2147483646 h 1484"/>
              <a:gd name="T92" fmla="*/ 2147483646 w 2045"/>
              <a:gd name="T93" fmla="*/ 2147483646 h 1484"/>
              <a:gd name="T94" fmla="*/ 2147483646 w 2045"/>
              <a:gd name="T95" fmla="*/ 2147483646 h 1484"/>
              <a:gd name="T96" fmla="*/ 2147483646 w 2045"/>
              <a:gd name="T97" fmla="*/ 2147483646 h 1484"/>
              <a:gd name="T98" fmla="*/ 2147483646 w 2045"/>
              <a:gd name="T99" fmla="*/ 2147483646 h 1484"/>
              <a:gd name="T100" fmla="*/ 2147483646 w 2045"/>
              <a:gd name="T101" fmla="*/ 2147483646 h 1484"/>
              <a:gd name="T102" fmla="*/ 2147483646 w 2045"/>
              <a:gd name="T103" fmla="*/ 2147483646 h 1484"/>
              <a:gd name="T104" fmla="*/ 2147483646 w 2045"/>
              <a:gd name="T105" fmla="*/ 2147483646 h 1484"/>
              <a:gd name="T106" fmla="*/ 2147483646 w 2045"/>
              <a:gd name="T107" fmla="*/ 2147483646 h 1484"/>
              <a:gd name="T108" fmla="*/ 2147483646 w 2045"/>
              <a:gd name="T109" fmla="*/ 2147483646 h 1484"/>
              <a:gd name="T110" fmla="*/ 2147483646 w 2045"/>
              <a:gd name="T111" fmla="*/ 2147483646 h 1484"/>
              <a:gd name="T112" fmla="*/ 2147483646 w 2045"/>
              <a:gd name="T113" fmla="*/ 2147483646 h 1484"/>
              <a:gd name="T114" fmla="*/ 2147483646 w 2045"/>
              <a:gd name="T115" fmla="*/ 2147483646 h 1484"/>
              <a:gd name="T116" fmla="*/ 2147483646 w 2045"/>
              <a:gd name="T117" fmla="*/ 2147483646 h 1484"/>
              <a:gd name="T118" fmla="*/ 2147483646 w 2045"/>
              <a:gd name="T119" fmla="*/ 2147483646 h 1484"/>
              <a:gd name="T120" fmla="*/ 2147483646 w 2045"/>
              <a:gd name="T121" fmla="*/ 2147483646 h 1484"/>
              <a:gd name="T122" fmla="*/ 2147483646 w 2045"/>
              <a:gd name="T123" fmla="*/ 2147483646 h 1484"/>
              <a:gd name="T124" fmla="*/ 2147483646 w 2045"/>
              <a:gd name="T125" fmla="*/ 2147483646 h 148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045"/>
              <a:gd name="T190" fmla="*/ 0 h 1484"/>
              <a:gd name="T191" fmla="*/ 2045 w 2045"/>
              <a:gd name="T192" fmla="*/ 1484 h 148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045" h="1484">
                <a:moveTo>
                  <a:pt x="4" y="741"/>
                </a:moveTo>
                <a:lnTo>
                  <a:pt x="0" y="742"/>
                </a:lnTo>
                <a:lnTo>
                  <a:pt x="0" y="724"/>
                </a:lnTo>
                <a:lnTo>
                  <a:pt x="2" y="705"/>
                </a:lnTo>
                <a:lnTo>
                  <a:pt x="4" y="686"/>
                </a:lnTo>
                <a:lnTo>
                  <a:pt x="5" y="666"/>
                </a:lnTo>
                <a:lnTo>
                  <a:pt x="9" y="648"/>
                </a:lnTo>
                <a:lnTo>
                  <a:pt x="12" y="629"/>
                </a:lnTo>
                <a:lnTo>
                  <a:pt x="17" y="611"/>
                </a:lnTo>
                <a:lnTo>
                  <a:pt x="21" y="593"/>
                </a:lnTo>
                <a:lnTo>
                  <a:pt x="27" y="575"/>
                </a:lnTo>
                <a:lnTo>
                  <a:pt x="32" y="557"/>
                </a:lnTo>
                <a:lnTo>
                  <a:pt x="39" y="539"/>
                </a:lnTo>
                <a:lnTo>
                  <a:pt x="46" y="521"/>
                </a:lnTo>
                <a:lnTo>
                  <a:pt x="54" y="504"/>
                </a:lnTo>
                <a:lnTo>
                  <a:pt x="63" y="488"/>
                </a:lnTo>
                <a:lnTo>
                  <a:pt x="71" y="470"/>
                </a:lnTo>
                <a:lnTo>
                  <a:pt x="81" y="453"/>
                </a:lnTo>
                <a:lnTo>
                  <a:pt x="91" y="436"/>
                </a:lnTo>
                <a:lnTo>
                  <a:pt x="102" y="421"/>
                </a:lnTo>
                <a:lnTo>
                  <a:pt x="112" y="404"/>
                </a:lnTo>
                <a:lnTo>
                  <a:pt x="124" y="389"/>
                </a:lnTo>
                <a:lnTo>
                  <a:pt x="136" y="373"/>
                </a:lnTo>
                <a:lnTo>
                  <a:pt x="148" y="358"/>
                </a:lnTo>
                <a:lnTo>
                  <a:pt x="162" y="343"/>
                </a:lnTo>
                <a:lnTo>
                  <a:pt x="175" y="327"/>
                </a:lnTo>
                <a:lnTo>
                  <a:pt x="203" y="298"/>
                </a:lnTo>
                <a:lnTo>
                  <a:pt x="234" y="271"/>
                </a:lnTo>
                <a:lnTo>
                  <a:pt x="266" y="244"/>
                </a:lnTo>
                <a:lnTo>
                  <a:pt x="300" y="218"/>
                </a:lnTo>
                <a:lnTo>
                  <a:pt x="336" y="192"/>
                </a:lnTo>
                <a:lnTo>
                  <a:pt x="373" y="169"/>
                </a:lnTo>
                <a:lnTo>
                  <a:pt x="412" y="147"/>
                </a:lnTo>
                <a:lnTo>
                  <a:pt x="451" y="127"/>
                </a:lnTo>
                <a:lnTo>
                  <a:pt x="493" y="108"/>
                </a:lnTo>
                <a:lnTo>
                  <a:pt x="536" y="90"/>
                </a:lnTo>
                <a:lnTo>
                  <a:pt x="580" y="73"/>
                </a:lnTo>
                <a:lnTo>
                  <a:pt x="625" y="59"/>
                </a:lnTo>
                <a:lnTo>
                  <a:pt x="671" y="45"/>
                </a:lnTo>
                <a:lnTo>
                  <a:pt x="719" y="33"/>
                </a:lnTo>
                <a:lnTo>
                  <a:pt x="768" y="24"/>
                </a:lnTo>
                <a:lnTo>
                  <a:pt x="816" y="15"/>
                </a:lnTo>
                <a:lnTo>
                  <a:pt x="867" y="9"/>
                </a:lnTo>
                <a:lnTo>
                  <a:pt x="918" y="4"/>
                </a:lnTo>
                <a:lnTo>
                  <a:pt x="969" y="1"/>
                </a:lnTo>
                <a:lnTo>
                  <a:pt x="996" y="1"/>
                </a:lnTo>
                <a:lnTo>
                  <a:pt x="1022" y="0"/>
                </a:lnTo>
                <a:lnTo>
                  <a:pt x="1049" y="1"/>
                </a:lnTo>
                <a:lnTo>
                  <a:pt x="1075" y="1"/>
                </a:lnTo>
                <a:lnTo>
                  <a:pt x="1128" y="4"/>
                </a:lnTo>
                <a:lnTo>
                  <a:pt x="1179" y="9"/>
                </a:lnTo>
                <a:lnTo>
                  <a:pt x="1229" y="15"/>
                </a:lnTo>
                <a:lnTo>
                  <a:pt x="1278" y="24"/>
                </a:lnTo>
                <a:lnTo>
                  <a:pt x="1327" y="33"/>
                </a:lnTo>
                <a:lnTo>
                  <a:pt x="1374" y="46"/>
                </a:lnTo>
                <a:lnTo>
                  <a:pt x="1421" y="59"/>
                </a:lnTo>
                <a:lnTo>
                  <a:pt x="1466" y="73"/>
                </a:lnTo>
                <a:lnTo>
                  <a:pt x="1509" y="90"/>
                </a:lnTo>
                <a:lnTo>
                  <a:pt x="1553" y="108"/>
                </a:lnTo>
                <a:lnTo>
                  <a:pt x="1594" y="127"/>
                </a:lnTo>
                <a:lnTo>
                  <a:pt x="1634" y="147"/>
                </a:lnTo>
                <a:lnTo>
                  <a:pt x="1673" y="169"/>
                </a:lnTo>
                <a:lnTo>
                  <a:pt x="1710" y="192"/>
                </a:lnTo>
                <a:lnTo>
                  <a:pt x="1746" y="218"/>
                </a:lnTo>
                <a:lnTo>
                  <a:pt x="1779" y="244"/>
                </a:lnTo>
                <a:lnTo>
                  <a:pt x="1811" y="271"/>
                </a:lnTo>
                <a:lnTo>
                  <a:pt x="1842" y="298"/>
                </a:lnTo>
                <a:lnTo>
                  <a:pt x="1871" y="327"/>
                </a:lnTo>
                <a:lnTo>
                  <a:pt x="1883" y="343"/>
                </a:lnTo>
                <a:lnTo>
                  <a:pt x="1896" y="357"/>
                </a:lnTo>
                <a:lnTo>
                  <a:pt x="1909" y="372"/>
                </a:lnTo>
                <a:lnTo>
                  <a:pt x="1922" y="389"/>
                </a:lnTo>
                <a:lnTo>
                  <a:pt x="1934" y="404"/>
                </a:lnTo>
                <a:lnTo>
                  <a:pt x="1944" y="421"/>
                </a:lnTo>
                <a:lnTo>
                  <a:pt x="1954" y="436"/>
                </a:lnTo>
                <a:lnTo>
                  <a:pt x="1964" y="453"/>
                </a:lnTo>
                <a:lnTo>
                  <a:pt x="1975" y="470"/>
                </a:lnTo>
                <a:lnTo>
                  <a:pt x="1982" y="486"/>
                </a:lnTo>
                <a:lnTo>
                  <a:pt x="1991" y="504"/>
                </a:lnTo>
                <a:lnTo>
                  <a:pt x="1999" y="521"/>
                </a:lnTo>
                <a:lnTo>
                  <a:pt x="2007" y="539"/>
                </a:lnTo>
                <a:lnTo>
                  <a:pt x="2013" y="557"/>
                </a:lnTo>
                <a:lnTo>
                  <a:pt x="2018" y="575"/>
                </a:lnTo>
                <a:lnTo>
                  <a:pt x="2025" y="593"/>
                </a:lnTo>
                <a:lnTo>
                  <a:pt x="2029" y="611"/>
                </a:lnTo>
                <a:lnTo>
                  <a:pt x="2034" y="629"/>
                </a:lnTo>
                <a:lnTo>
                  <a:pt x="2036" y="648"/>
                </a:lnTo>
                <a:lnTo>
                  <a:pt x="2040" y="666"/>
                </a:lnTo>
                <a:lnTo>
                  <a:pt x="2042" y="686"/>
                </a:lnTo>
                <a:lnTo>
                  <a:pt x="2044" y="704"/>
                </a:lnTo>
                <a:lnTo>
                  <a:pt x="2044" y="723"/>
                </a:lnTo>
                <a:lnTo>
                  <a:pt x="2045" y="742"/>
                </a:lnTo>
                <a:lnTo>
                  <a:pt x="2045" y="761"/>
                </a:lnTo>
                <a:lnTo>
                  <a:pt x="2044" y="781"/>
                </a:lnTo>
                <a:lnTo>
                  <a:pt x="2042" y="800"/>
                </a:lnTo>
                <a:lnTo>
                  <a:pt x="2040" y="819"/>
                </a:lnTo>
                <a:lnTo>
                  <a:pt x="2036" y="837"/>
                </a:lnTo>
                <a:lnTo>
                  <a:pt x="2034" y="855"/>
                </a:lnTo>
                <a:lnTo>
                  <a:pt x="2029" y="874"/>
                </a:lnTo>
                <a:lnTo>
                  <a:pt x="2025" y="892"/>
                </a:lnTo>
                <a:lnTo>
                  <a:pt x="2018" y="910"/>
                </a:lnTo>
                <a:lnTo>
                  <a:pt x="2013" y="928"/>
                </a:lnTo>
                <a:lnTo>
                  <a:pt x="2007" y="946"/>
                </a:lnTo>
                <a:lnTo>
                  <a:pt x="1999" y="963"/>
                </a:lnTo>
                <a:lnTo>
                  <a:pt x="1991" y="981"/>
                </a:lnTo>
                <a:lnTo>
                  <a:pt x="1982" y="998"/>
                </a:lnTo>
                <a:lnTo>
                  <a:pt x="1975" y="1014"/>
                </a:lnTo>
                <a:lnTo>
                  <a:pt x="1964" y="1032"/>
                </a:lnTo>
                <a:lnTo>
                  <a:pt x="1954" y="1048"/>
                </a:lnTo>
                <a:lnTo>
                  <a:pt x="1944" y="1064"/>
                </a:lnTo>
                <a:lnTo>
                  <a:pt x="1934" y="1081"/>
                </a:lnTo>
                <a:lnTo>
                  <a:pt x="1922" y="1097"/>
                </a:lnTo>
                <a:lnTo>
                  <a:pt x="1909" y="1112"/>
                </a:lnTo>
                <a:lnTo>
                  <a:pt x="1898" y="1127"/>
                </a:lnTo>
                <a:lnTo>
                  <a:pt x="1883" y="1143"/>
                </a:lnTo>
                <a:lnTo>
                  <a:pt x="1871" y="1158"/>
                </a:lnTo>
                <a:lnTo>
                  <a:pt x="1842" y="1187"/>
                </a:lnTo>
                <a:lnTo>
                  <a:pt x="1811" y="1215"/>
                </a:lnTo>
                <a:lnTo>
                  <a:pt x="1779" y="1242"/>
                </a:lnTo>
                <a:lnTo>
                  <a:pt x="1746" y="1267"/>
                </a:lnTo>
                <a:lnTo>
                  <a:pt x="1710" y="1292"/>
                </a:lnTo>
                <a:lnTo>
                  <a:pt x="1673" y="1316"/>
                </a:lnTo>
                <a:lnTo>
                  <a:pt x="1634" y="1338"/>
                </a:lnTo>
                <a:lnTo>
                  <a:pt x="1594" y="1359"/>
                </a:lnTo>
                <a:lnTo>
                  <a:pt x="1553" y="1378"/>
                </a:lnTo>
                <a:lnTo>
                  <a:pt x="1509" y="1396"/>
                </a:lnTo>
                <a:lnTo>
                  <a:pt x="1466" y="1411"/>
                </a:lnTo>
                <a:lnTo>
                  <a:pt x="1421" y="1427"/>
                </a:lnTo>
                <a:lnTo>
                  <a:pt x="1374" y="1440"/>
                </a:lnTo>
                <a:lnTo>
                  <a:pt x="1327" y="1451"/>
                </a:lnTo>
                <a:lnTo>
                  <a:pt x="1278" y="1461"/>
                </a:lnTo>
                <a:lnTo>
                  <a:pt x="1229" y="1470"/>
                </a:lnTo>
                <a:lnTo>
                  <a:pt x="1179" y="1477"/>
                </a:lnTo>
                <a:lnTo>
                  <a:pt x="1128" y="1481"/>
                </a:lnTo>
                <a:lnTo>
                  <a:pt x="1075" y="1483"/>
                </a:lnTo>
                <a:lnTo>
                  <a:pt x="1049" y="1484"/>
                </a:lnTo>
                <a:lnTo>
                  <a:pt x="1022" y="1484"/>
                </a:lnTo>
                <a:lnTo>
                  <a:pt x="996" y="1484"/>
                </a:lnTo>
                <a:lnTo>
                  <a:pt x="971" y="1484"/>
                </a:lnTo>
                <a:lnTo>
                  <a:pt x="918" y="1481"/>
                </a:lnTo>
                <a:lnTo>
                  <a:pt x="867" y="1477"/>
                </a:lnTo>
                <a:lnTo>
                  <a:pt x="816" y="1470"/>
                </a:lnTo>
                <a:lnTo>
                  <a:pt x="768" y="1461"/>
                </a:lnTo>
                <a:lnTo>
                  <a:pt x="719" y="1451"/>
                </a:lnTo>
                <a:lnTo>
                  <a:pt x="671" y="1440"/>
                </a:lnTo>
                <a:lnTo>
                  <a:pt x="625" y="1427"/>
                </a:lnTo>
                <a:lnTo>
                  <a:pt x="580" y="1413"/>
                </a:lnTo>
                <a:lnTo>
                  <a:pt x="536" y="1396"/>
                </a:lnTo>
                <a:lnTo>
                  <a:pt x="493" y="1378"/>
                </a:lnTo>
                <a:lnTo>
                  <a:pt x="451" y="1359"/>
                </a:lnTo>
                <a:lnTo>
                  <a:pt x="412" y="1338"/>
                </a:lnTo>
                <a:lnTo>
                  <a:pt x="373" y="1316"/>
                </a:lnTo>
                <a:lnTo>
                  <a:pt x="336" y="1292"/>
                </a:lnTo>
                <a:lnTo>
                  <a:pt x="300" y="1267"/>
                </a:lnTo>
                <a:lnTo>
                  <a:pt x="266" y="1242"/>
                </a:lnTo>
                <a:lnTo>
                  <a:pt x="234" y="1215"/>
                </a:lnTo>
                <a:lnTo>
                  <a:pt x="203" y="1187"/>
                </a:lnTo>
                <a:lnTo>
                  <a:pt x="175" y="1158"/>
                </a:lnTo>
                <a:lnTo>
                  <a:pt x="162" y="1143"/>
                </a:lnTo>
                <a:lnTo>
                  <a:pt x="148" y="1127"/>
                </a:lnTo>
                <a:lnTo>
                  <a:pt x="136" y="1112"/>
                </a:lnTo>
                <a:lnTo>
                  <a:pt x="124" y="1097"/>
                </a:lnTo>
                <a:lnTo>
                  <a:pt x="112" y="1081"/>
                </a:lnTo>
                <a:lnTo>
                  <a:pt x="102" y="1064"/>
                </a:lnTo>
                <a:lnTo>
                  <a:pt x="91" y="1048"/>
                </a:lnTo>
                <a:lnTo>
                  <a:pt x="81" y="1032"/>
                </a:lnTo>
                <a:lnTo>
                  <a:pt x="71" y="1014"/>
                </a:lnTo>
                <a:lnTo>
                  <a:pt x="63" y="998"/>
                </a:lnTo>
                <a:lnTo>
                  <a:pt x="54" y="981"/>
                </a:lnTo>
                <a:lnTo>
                  <a:pt x="46" y="963"/>
                </a:lnTo>
                <a:lnTo>
                  <a:pt x="39" y="946"/>
                </a:lnTo>
                <a:lnTo>
                  <a:pt x="32" y="928"/>
                </a:lnTo>
                <a:lnTo>
                  <a:pt x="27" y="910"/>
                </a:lnTo>
                <a:lnTo>
                  <a:pt x="21" y="892"/>
                </a:lnTo>
                <a:lnTo>
                  <a:pt x="17" y="874"/>
                </a:lnTo>
                <a:lnTo>
                  <a:pt x="12" y="855"/>
                </a:lnTo>
                <a:lnTo>
                  <a:pt x="9" y="837"/>
                </a:lnTo>
                <a:lnTo>
                  <a:pt x="5" y="818"/>
                </a:lnTo>
                <a:lnTo>
                  <a:pt x="3" y="800"/>
                </a:lnTo>
                <a:lnTo>
                  <a:pt x="2" y="781"/>
                </a:lnTo>
                <a:lnTo>
                  <a:pt x="0" y="761"/>
                </a:lnTo>
                <a:lnTo>
                  <a:pt x="0" y="742"/>
                </a:lnTo>
                <a:lnTo>
                  <a:pt x="0" y="741"/>
                </a:lnTo>
                <a:lnTo>
                  <a:pt x="2" y="741"/>
                </a:lnTo>
                <a:lnTo>
                  <a:pt x="3" y="741"/>
                </a:lnTo>
                <a:lnTo>
                  <a:pt x="4" y="741"/>
                </a:lnTo>
                <a:close/>
                <a:moveTo>
                  <a:pt x="2" y="743"/>
                </a:moveTo>
                <a:lnTo>
                  <a:pt x="4" y="742"/>
                </a:lnTo>
                <a:lnTo>
                  <a:pt x="5" y="761"/>
                </a:lnTo>
                <a:lnTo>
                  <a:pt x="5" y="781"/>
                </a:lnTo>
                <a:lnTo>
                  <a:pt x="8" y="799"/>
                </a:lnTo>
                <a:lnTo>
                  <a:pt x="9" y="818"/>
                </a:lnTo>
                <a:lnTo>
                  <a:pt x="13" y="836"/>
                </a:lnTo>
                <a:lnTo>
                  <a:pt x="16" y="855"/>
                </a:lnTo>
                <a:lnTo>
                  <a:pt x="21" y="873"/>
                </a:lnTo>
                <a:lnTo>
                  <a:pt x="25" y="891"/>
                </a:lnTo>
                <a:lnTo>
                  <a:pt x="31" y="909"/>
                </a:lnTo>
                <a:lnTo>
                  <a:pt x="36" y="927"/>
                </a:lnTo>
                <a:lnTo>
                  <a:pt x="43" y="945"/>
                </a:lnTo>
                <a:lnTo>
                  <a:pt x="50" y="962"/>
                </a:lnTo>
                <a:lnTo>
                  <a:pt x="58" y="980"/>
                </a:lnTo>
                <a:lnTo>
                  <a:pt x="66" y="996"/>
                </a:lnTo>
                <a:lnTo>
                  <a:pt x="75" y="1013"/>
                </a:lnTo>
                <a:lnTo>
                  <a:pt x="84" y="1030"/>
                </a:lnTo>
                <a:lnTo>
                  <a:pt x="94" y="1047"/>
                </a:lnTo>
                <a:lnTo>
                  <a:pt x="104" y="1062"/>
                </a:lnTo>
                <a:lnTo>
                  <a:pt x="116" y="1079"/>
                </a:lnTo>
                <a:lnTo>
                  <a:pt x="127" y="1094"/>
                </a:lnTo>
                <a:lnTo>
                  <a:pt x="139" y="1109"/>
                </a:lnTo>
                <a:lnTo>
                  <a:pt x="152" y="1125"/>
                </a:lnTo>
                <a:lnTo>
                  <a:pt x="165" y="1140"/>
                </a:lnTo>
                <a:lnTo>
                  <a:pt x="178" y="1156"/>
                </a:lnTo>
                <a:lnTo>
                  <a:pt x="207" y="1184"/>
                </a:lnTo>
                <a:lnTo>
                  <a:pt x="237" y="1212"/>
                </a:lnTo>
                <a:lnTo>
                  <a:pt x="269" y="1239"/>
                </a:lnTo>
                <a:lnTo>
                  <a:pt x="302" y="1265"/>
                </a:lnTo>
                <a:lnTo>
                  <a:pt x="338" y="1289"/>
                </a:lnTo>
                <a:lnTo>
                  <a:pt x="374" y="1312"/>
                </a:lnTo>
                <a:lnTo>
                  <a:pt x="413" y="1334"/>
                </a:lnTo>
                <a:lnTo>
                  <a:pt x="453" y="1355"/>
                </a:lnTo>
                <a:lnTo>
                  <a:pt x="495" y="1374"/>
                </a:lnTo>
                <a:lnTo>
                  <a:pt x="538" y="1392"/>
                </a:lnTo>
                <a:lnTo>
                  <a:pt x="581" y="1407"/>
                </a:lnTo>
                <a:lnTo>
                  <a:pt x="626" y="1423"/>
                </a:lnTo>
                <a:lnTo>
                  <a:pt x="673" y="1436"/>
                </a:lnTo>
                <a:lnTo>
                  <a:pt x="720" y="1447"/>
                </a:lnTo>
                <a:lnTo>
                  <a:pt x="768" y="1458"/>
                </a:lnTo>
                <a:lnTo>
                  <a:pt x="818" y="1467"/>
                </a:lnTo>
                <a:lnTo>
                  <a:pt x="868" y="1473"/>
                </a:lnTo>
                <a:lnTo>
                  <a:pt x="918" y="1477"/>
                </a:lnTo>
                <a:lnTo>
                  <a:pt x="971" y="1479"/>
                </a:lnTo>
                <a:lnTo>
                  <a:pt x="996" y="1481"/>
                </a:lnTo>
                <a:lnTo>
                  <a:pt x="1022" y="1481"/>
                </a:lnTo>
                <a:lnTo>
                  <a:pt x="1049" y="1481"/>
                </a:lnTo>
                <a:lnTo>
                  <a:pt x="1075" y="1479"/>
                </a:lnTo>
                <a:lnTo>
                  <a:pt x="1126" y="1477"/>
                </a:lnTo>
                <a:lnTo>
                  <a:pt x="1178" y="1472"/>
                </a:lnTo>
                <a:lnTo>
                  <a:pt x="1228" y="1465"/>
                </a:lnTo>
                <a:lnTo>
                  <a:pt x="1277" y="1458"/>
                </a:lnTo>
                <a:lnTo>
                  <a:pt x="1326" y="1447"/>
                </a:lnTo>
                <a:lnTo>
                  <a:pt x="1373" y="1436"/>
                </a:lnTo>
                <a:lnTo>
                  <a:pt x="1419" y="1423"/>
                </a:lnTo>
                <a:lnTo>
                  <a:pt x="1464" y="1407"/>
                </a:lnTo>
                <a:lnTo>
                  <a:pt x="1508" y="1392"/>
                </a:lnTo>
                <a:lnTo>
                  <a:pt x="1550" y="1374"/>
                </a:lnTo>
                <a:lnTo>
                  <a:pt x="1593" y="1355"/>
                </a:lnTo>
                <a:lnTo>
                  <a:pt x="1633" y="1334"/>
                </a:lnTo>
                <a:lnTo>
                  <a:pt x="1671" y="1312"/>
                </a:lnTo>
                <a:lnTo>
                  <a:pt x="1707" y="1289"/>
                </a:lnTo>
                <a:lnTo>
                  <a:pt x="1743" y="1265"/>
                </a:lnTo>
                <a:lnTo>
                  <a:pt x="1777" y="1239"/>
                </a:lnTo>
                <a:lnTo>
                  <a:pt x="1809" y="1212"/>
                </a:lnTo>
                <a:lnTo>
                  <a:pt x="1838" y="1184"/>
                </a:lnTo>
                <a:lnTo>
                  <a:pt x="1867" y="1156"/>
                </a:lnTo>
                <a:lnTo>
                  <a:pt x="1881" y="1140"/>
                </a:lnTo>
                <a:lnTo>
                  <a:pt x="1894" y="1125"/>
                </a:lnTo>
                <a:lnTo>
                  <a:pt x="1907" y="1109"/>
                </a:lnTo>
                <a:lnTo>
                  <a:pt x="1918" y="1094"/>
                </a:lnTo>
                <a:lnTo>
                  <a:pt x="1930" y="1079"/>
                </a:lnTo>
                <a:lnTo>
                  <a:pt x="1941" y="1062"/>
                </a:lnTo>
                <a:lnTo>
                  <a:pt x="1952" y="1047"/>
                </a:lnTo>
                <a:lnTo>
                  <a:pt x="1961" y="1030"/>
                </a:lnTo>
                <a:lnTo>
                  <a:pt x="1971" y="1013"/>
                </a:lnTo>
                <a:lnTo>
                  <a:pt x="1980" y="996"/>
                </a:lnTo>
                <a:lnTo>
                  <a:pt x="1988" y="980"/>
                </a:lnTo>
                <a:lnTo>
                  <a:pt x="1995" y="962"/>
                </a:lnTo>
                <a:lnTo>
                  <a:pt x="2003" y="945"/>
                </a:lnTo>
                <a:lnTo>
                  <a:pt x="2009" y="927"/>
                </a:lnTo>
                <a:lnTo>
                  <a:pt x="2015" y="909"/>
                </a:lnTo>
                <a:lnTo>
                  <a:pt x="2021" y="891"/>
                </a:lnTo>
                <a:lnTo>
                  <a:pt x="2025" y="873"/>
                </a:lnTo>
                <a:lnTo>
                  <a:pt x="2029" y="855"/>
                </a:lnTo>
                <a:lnTo>
                  <a:pt x="2033" y="837"/>
                </a:lnTo>
                <a:lnTo>
                  <a:pt x="2036" y="818"/>
                </a:lnTo>
                <a:lnTo>
                  <a:pt x="2038" y="800"/>
                </a:lnTo>
                <a:lnTo>
                  <a:pt x="2040" y="781"/>
                </a:lnTo>
                <a:lnTo>
                  <a:pt x="2040" y="761"/>
                </a:lnTo>
                <a:lnTo>
                  <a:pt x="2042" y="742"/>
                </a:lnTo>
                <a:lnTo>
                  <a:pt x="2042" y="743"/>
                </a:lnTo>
                <a:lnTo>
                  <a:pt x="2042" y="742"/>
                </a:lnTo>
                <a:lnTo>
                  <a:pt x="2040" y="723"/>
                </a:lnTo>
                <a:lnTo>
                  <a:pt x="2039" y="705"/>
                </a:lnTo>
                <a:lnTo>
                  <a:pt x="2038" y="686"/>
                </a:lnTo>
                <a:lnTo>
                  <a:pt x="2035" y="668"/>
                </a:lnTo>
                <a:lnTo>
                  <a:pt x="2033" y="648"/>
                </a:lnTo>
                <a:lnTo>
                  <a:pt x="2029" y="630"/>
                </a:lnTo>
                <a:lnTo>
                  <a:pt x="2025" y="612"/>
                </a:lnTo>
                <a:lnTo>
                  <a:pt x="2020" y="594"/>
                </a:lnTo>
                <a:lnTo>
                  <a:pt x="2015" y="576"/>
                </a:lnTo>
                <a:lnTo>
                  <a:pt x="2009" y="558"/>
                </a:lnTo>
                <a:lnTo>
                  <a:pt x="2003" y="540"/>
                </a:lnTo>
                <a:lnTo>
                  <a:pt x="1995" y="524"/>
                </a:lnTo>
                <a:lnTo>
                  <a:pt x="1988" y="506"/>
                </a:lnTo>
                <a:lnTo>
                  <a:pt x="1980" y="489"/>
                </a:lnTo>
                <a:lnTo>
                  <a:pt x="1971" y="472"/>
                </a:lnTo>
                <a:lnTo>
                  <a:pt x="1961" y="456"/>
                </a:lnTo>
                <a:lnTo>
                  <a:pt x="1952" y="439"/>
                </a:lnTo>
                <a:lnTo>
                  <a:pt x="1941" y="422"/>
                </a:lnTo>
                <a:lnTo>
                  <a:pt x="1930" y="407"/>
                </a:lnTo>
                <a:lnTo>
                  <a:pt x="1918" y="391"/>
                </a:lnTo>
                <a:lnTo>
                  <a:pt x="1907" y="376"/>
                </a:lnTo>
                <a:lnTo>
                  <a:pt x="1894" y="361"/>
                </a:lnTo>
                <a:lnTo>
                  <a:pt x="1881" y="345"/>
                </a:lnTo>
                <a:lnTo>
                  <a:pt x="1867" y="330"/>
                </a:lnTo>
                <a:lnTo>
                  <a:pt x="1838" y="302"/>
                </a:lnTo>
                <a:lnTo>
                  <a:pt x="1809" y="273"/>
                </a:lnTo>
                <a:lnTo>
                  <a:pt x="1777" y="246"/>
                </a:lnTo>
                <a:lnTo>
                  <a:pt x="1743" y="221"/>
                </a:lnTo>
                <a:lnTo>
                  <a:pt x="1707" y="196"/>
                </a:lnTo>
                <a:lnTo>
                  <a:pt x="1671" y="173"/>
                </a:lnTo>
                <a:lnTo>
                  <a:pt x="1633" y="151"/>
                </a:lnTo>
                <a:lnTo>
                  <a:pt x="1593" y="131"/>
                </a:lnTo>
                <a:lnTo>
                  <a:pt x="1550" y="111"/>
                </a:lnTo>
                <a:lnTo>
                  <a:pt x="1508" y="93"/>
                </a:lnTo>
                <a:lnTo>
                  <a:pt x="1464" y="77"/>
                </a:lnTo>
                <a:lnTo>
                  <a:pt x="1419" y="63"/>
                </a:lnTo>
                <a:lnTo>
                  <a:pt x="1373" y="50"/>
                </a:lnTo>
                <a:lnTo>
                  <a:pt x="1326" y="38"/>
                </a:lnTo>
                <a:lnTo>
                  <a:pt x="1278" y="28"/>
                </a:lnTo>
                <a:lnTo>
                  <a:pt x="1228" y="19"/>
                </a:lnTo>
                <a:lnTo>
                  <a:pt x="1178" y="13"/>
                </a:lnTo>
                <a:lnTo>
                  <a:pt x="1128" y="9"/>
                </a:lnTo>
                <a:lnTo>
                  <a:pt x="1075" y="5"/>
                </a:lnTo>
                <a:lnTo>
                  <a:pt x="1049" y="5"/>
                </a:lnTo>
                <a:lnTo>
                  <a:pt x="1022" y="5"/>
                </a:lnTo>
                <a:lnTo>
                  <a:pt x="996" y="5"/>
                </a:lnTo>
                <a:lnTo>
                  <a:pt x="971" y="5"/>
                </a:lnTo>
                <a:lnTo>
                  <a:pt x="918" y="9"/>
                </a:lnTo>
                <a:lnTo>
                  <a:pt x="868" y="13"/>
                </a:lnTo>
                <a:lnTo>
                  <a:pt x="818" y="19"/>
                </a:lnTo>
                <a:lnTo>
                  <a:pt x="768" y="28"/>
                </a:lnTo>
                <a:lnTo>
                  <a:pt x="720" y="37"/>
                </a:lnTo>
                <a:lnTo>
                  <a:pt x="673" y="49"/>
                </a:lnTo>
                <a:lnTo>
                  <a:pt x="626" y="63"/>
                </a:lnTo>
                <a:lnTo>
                  <a:pt x="581" y="77"/>
                </a:lnTo>
                <a:lnTo>
                  <a:pt x="538" y="93"/>
                </a:lnTo>
                <a:lnTo>
                  <a:pt x="495" y="111"/>
                </a:lnTo>
                <a:lnTo>
                  <a:pt x="453" y="131"/>
                </a:lnTo>
                <a:lnTo>
                  <a:pt x="413" y="151"/>
                </a:lnTo>
                <a:lnTo>
                  <a:pt x="374" y="173"/>
                </a:lnTo>
                <a:lnTo>
                  <a:pt x="338" y="196"/>
                </a:lnTo>
                <a:lnTo>
                  <a:pt x="302" y="221"/>
                </a:lnTo>
                <a:lnTo>
                  <a:pt x="269" y="246"/>
                </a:lnTo>
                <a:lnTo>
                  <a:pt x="237" y="273"/>
                </a:lnTo>
                <a:lnTo>
                  <a:pt x="207" y="302"/>
                </a:lnTo>
                <a:lnTo>
                  <a:pt x="179" y="330"/>
                </a:lnTo>
                <a:lnTo>
                  <a:pt x="165" y="345"/>
                </a:lnTo>
                <a:lnTo>
                  <a:pt x="152" y="361"/>
                </a:lnTo>
                <a:lnTo>
                  <a:pt x="139" y="376"/>
                </a:lnTo>
                <a:lnTo>
                  <a:pt x="127" y="391"/>
                </a:lnTo>
                <a:lnTo>
                  <a:pt x="116" y="407"/>
                </a:lnTo>
                <a:lnTo>
                  <a:pt x="104" y="422"/>
                </a:lnTo>
                <a:lnTo>
                  <a:pt x="94" y="439"/>
                </a:lnTo>
                <a:lnTo>
                  <a:pt x="85" y="456"/>
                </a:lnTo>
                <a:lnTo>
                  <a:pt x="75" y="472"/>
                </a:lnTo>
                <a:lnTo>
                  <a:pt x="66" y="489"/>
                </a:lnTo>
                <a:lnTo>
                  <a:pt x="58" y="506"/>
                </a:lnTo>
                <a:lnTo>
                  <a:pt x="50" y="524"/>
                </a:lnTo>
                <a:lnTo>
                  <a:pt x="43" y="540"/>
                </a:lnTo>
                <a:lnTo>
                  <a:pt x="36" y="558"/>
                </a:lnTo>
                <a:lnTo>
                  <a:pt x="31" y="576"/>
                </a:lnTo>
                <a:lnTo>
                  <a:pt x="25" y="594"/>
                </a:lnTo>
                <a:lnTo>
                  <a:pt x="21" y="612"/>
                </a:lnTo>
                <a:lnTo>
                  <a:pt x="17" y="630"/>
                </a:lnTo>
                <a:lnTo>
                  <a:pt x="13" y="648"/>
                </a:lnTo>
                <a:lnTo>
                  <a:pt x="11" y="668"/>
                </a:lnTo>
                <a:lnTo>
                  <a:pt x="8" y="686"/>
                </a:lnTo>
                <a:lnTo>
                  <a:pt x="5" y="705"/>
                </a:lnTo>
                <a:lnTo>
                  <a:pt x="5" y="724"/>
                </a:lnTo>
                <a:lnTo>
                  <a:pt x="4" y="742"/>
                </a:lnTo>
                <a:lnTo>
                  <a:pt x="4" y="743"/>
                </a:lnTo>
                <a:lnTo>
                  <a:pt x="3" y="745"/>
                </a:lnTo>
                <a:lnTo>
                  <a:pt x="2" y="745"/>
                </a:lnTo>
                <a:lnTo>
                  <a:pt x="2" y="74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94" name="Freeform 37"/>
          <p:cNvSpPr>
            <a:spLocks/>
          </p:cNvSpPr>
          <p:nvPr/>
        </p:nvSpPr>
        <p:spPr bwMode="auto">
          <a:xfrm>
            <a:off x="2957513" y="1571625"/>
            <a:ext cx="1619250" cy="1173163"/>
          </a:xfrm>
          <a:custGeom>
            <a:avLst/>
            <a:gdLst>
              <a:gd name="T0" fmla="*/ 2147483646 w 2042"/>
              <a:gd name="T1" fmla="*/ 2147483646 h 1480"/>
              <a:gd name="T2" fmla="*/ 2147483646 w 2042"/>
              <a:gd name="T3" fmla="*/ 2147483646 h 1480"/>
              <a:gd name="T4" fmla="*/ 2147483646 w 2042"/>
              <a:gd name="T5" fmla="*/ 2147483646 h 1480"/>
              <a:gd name="T6" fmla="*/ 2147483646 w 2042"/>
              <a:gd name="T7" fmla="*/ 2147483646 h 1480"/>
              <a:gd name="T8" fmla="*/ 2147483646 w 2042"/>
              <a:gd name="T9" fmla="*/ 2147483646 h 1480"/>
              <a:gd name="T10" fmla="*/ 2147483646 w 2042"/>
              <a:gd name="T11" fmla="*/ 2147483646 h 1480"/>
              <a:gd name="T12" fmla="*/ 2147483646 w 2042"/>
              <a:gd name="T13" fmla="*/ 2147483646 h 1480"/>
              <a:gd name="T14" fmla="*/ 2147483646 w 2042"/>
              <a:gd name="T15" fmla="*/ 2147483646 h 1480"/>
              <a:gd name="T16" fmla="*/ 2147483646 w 2042"/>
              <a:gd name="T17" fmla="*/ 2147483646 h 1480"/>
              <a:gd name="T18" fmla="*/ 2147483646 w 2042"/>
              <a:gd name="T19" fmla="*/ 2147483646 h 1480"/>
              <a:gd name="T20" fmla="*/ 2147483646 w 2042"/>
              <a:gd name="T21" fmla="*/ 0 h 1480"/>
              <a:gd name="T22" fmla="*/ 2147483646 w 2042"/>
              <a:gd name="T23" fmla="*/ 2147483646 h 1480"/>
              <a:gd name="T24" fmla="*/ 2147483646 w 2042"/>
              <a:gd name="T25" fmla="*/ 2147483646 h 1480"/>
              <a:gd name="T26" fmla="*/ 2147483646 w 2042"/>
              <a:gd name="T27" fmla="*/ 2147483646 h 1480"/>
              <a:gd name="T28" fmla="*/ 2147483646 w 2042"/>
              <a:gd name="T29" fmla="*/ 2147483646 h 1480"/>
              <a:gd name="T30" fmla="*/ 2147483646 w 2042"/>
              <a:gd name="T31" fmla="*/ 2147483646 h 1480"/>
              <a:gd name="T32" fmla="*/ 2147483646 w 2042"/>
              <a:gd name="T33" fmla="*/ 2147483646 h 1480"/>
              <a:gd name="T34" fmla="*/ 2147483646 w 2042"/>
              <a:gd name="T35" fmla="*/ 2147483646 h 1480"/>
              <a:gd name="T36" fmla="*/ 2147483646 w 2042"/>
              <a:gd name="T37" fmla="*/ 2147483646 h 1480"/>
              <a:gd name="T38" fmla="*/ 2147483646 w 2042"/>
              <a:gd name="T39" fmla="*/ 2147483646 h 1480"/>
              <a:gd name="T40" fmla="*/ 2147483646 w 2042"/>
              <a:gd name="T41" fmla="*/ 2147483646 h 1480"/>
              <a:gd name="T42" fmla="*/ 2147483646 w 2042"/>
              <a:gd name="T43" fmla="*/ 2147483646 h 1480"/>
              <a:gd name="T44" fmla="*/ 2147483646 w 2042"/>
              <a:gd name="T45" fmla="*/ 2147483646 h 1480"/>
              <a:gd name="T46" fmla="*/ 2147483646 w 2042"/>
              <a:gd name="T47" fmla="*/ 2147483646 h 1480"/>
              <a:gd name="T48" fmla="*/ 2147483646 w 2042"/>
              <a:gd name="T49" fmla="*/ 2147483646 h 1480"/>
              <a:gd name="T50" fmla="*/ 2147483646 w 2042"/>
              <a:gd name="T51" fmla="*/ 2147483646 h 1480"/>
              <a:gd name="T52" fmla="*/ 2147483646 w 2042"/>
              <a:gd name="T53" fmla="*/ 2147483646 h 1480"/>
              <a:gd name="T54" fmla="*/ 2147483646 w 2042"/>
              <a:gd name="T55" fmla="*/ 2147483646 h 1480"/>
              <a:gd name="T56" fmla="*/ 2147483646 w 2042"/>
              <a:gd name="T57" fmla="*/ 2147483646 h 1480"/>
              <a:gd name="T58" fmla="*/ 2147483646 w 2042"/>
              <a:gd name="T59" fmla="*/ 2147483646 h 1480"/>
              <a:gd name="T60" fmla="*/ 2147483646 w 2042"/>
              <a:gd name="T61" fmla="*/ 2147483646 h 1480"/>
              <a:gd name="T62" fmla="*/ 2147483646 w 2042"/>
              <a:gd name="T63" fmla="*/ 2147483646 h 1480"/>
              <a:gd name="T64" fmla="*/ 2147483646 w 2042"/>
              <a:gd name="T65" fmla="*/ 2147483646 h 1480"/>
              <a:gd name="T66" fmla="*/ 2147483646 w 2042"/>
              <a:gd name="T67" fmla="*/ 2147483646 h 1480"/>
              <a:gd name="T68" fmla="*/ 2147483646 w 2042"/>
              <a:gd name="T69" fmla="*/ 2147483646 h 1480"/>
              <a:gd name="T70" fmla="*/ 2147483646 w 2042"/>
              <a:gd name="T71" fmla="*/ 2147483646 h 1480"/>
              <a:gd name="T72" fmla="*/ 2147483646 w 2042"/>
              <a:gd name="T73" fmla="*/ 2147483646 h 1480"/>
              <a:gd name="T74" fmla="*/ 2147483646 w 2042"/>
              <a:gd name="T75" fmla="*/ 2147483646 h 1480"/>
              <a:gd name="T76" fmla="*/ 2147483646 w 2042"/>
              <a:gd name="T77" fmla="*/ 2147483646 h 1480"/>
              <a:gd name="T78" fmla="*/ 2147483646 w 2042"/>
              <a:gd name="T79" fmla="*/ 2147483646 h 1480"/>
              <a:gd name="T80" fmla="*/ 2147483646 w 2042"/>
              <a:gd name="T81" fmla="*/ 2147483646 h 1480"/>
              <a:gd name="T82" fmla="*/ 2147483646 w 2042"/>
              <a:gd name="T83" fmla="*/ 2147483646 h 1480"/>
              <a:gd name="T84" fmla="*/ 2147483646 w 2042"/>
              <a:gd name="T85" fmla="*/ 2147483646 h 148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2"/>
              <a:gd name="T130" fmla="*/ 0 h 1480"/>
              <a:gd name="T131" fmla="*/ 2042 w 2042"/>
              <a:gd name="T132" fmla="*/ 1480 h 148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2" h="1480">
                <a:moveTo>
                  <a:pt x="0" y="740"/>
                </a:moveTo>
                <a:lnTo>
                  <a:pt x="2" y="701"/>
                </a:lnTo>
                <a:lnTo>
                  <a:pt x="5" y="664"/>
                </a:lnTo>
                <a:lnTo>
                  <a:pt x="13" y="627"/>
                </a:lnTo>
                <a:lnTo>
                  <a:pt x="22" y="591"/>
                </a:lnTo>
                <a:lnTo>
                  <a:pt x="32" y="555"/>
                </a:lnTo>
                <a:lnTo>
                  <a:pt x="47" y="520"/>
                </a:lnTo>
                <a:lnTo>
                  <a:pt x="63" y="486"/>
                </a:lnTo>
                <a:lnTo>
                  <a:pt x="81" y="452"/>
                </a:lnTo>
                <a:lnTo>
                  <a:pt x="102" y="419"/>
                </a:lnTo>
                <a:lnTo>
                  <a:pt x="124" y="387"/>
                </a:lnTo>
                <a:lnTo>
                  <a:pt x="148" y="356"/>
                </a:lnTo>
                <a:lnTo>
                  <a:pt x="175" y="326"/>
                </a:lnTo>
                <a:lnTo>
                  <a:pt x="203" y="297"/>
                </a:lnTo>
                <a:lnTo>
                  <a:pt x="234" y="269"/>
                </a:lnTo>
                <a:lnTo>
                  <a:pt x="266" y="242"/>
                </a:lnTo>
                <a:lnTo>
                  <a:pt x="300" y="216"/>
                </a:lnTo>
                <a:lnTo>
                  <a:pt x="334" y="192"/>
                </a:lnTo>
                <a:lnTo>
                  <a:pt x="372" y="168"/>
                </a:lnTo>
                <a:lnTo>
                  <a:pt x="410" y="147"/>
                </a:lnTo>
                <a:lnTo>
                  <a:pt x="450" y="126"/>
                </a:lnTo>
                <a:lnTo>
                  <a:pt x="491" y="107"/>
                </a:lnTo>
                <a:lnTo>
                  <a:pt x="535" y="89"/>
                </a:lnTo>
                <a:lnTo>
                  <a:pt x="579" y="72"/>
                </a:lnTo>
                <a:lnTo>
                  <a:pt x="624" y="58"/>
                </a:lnTo>
                <a:lnTo>
                  <a:pt x="670" y="45"/>
                </a:lnTo>
                <a:lnTo>
                  <a:pt x="718" y="34"/>
                </a:lnTo>
                <a:lnTo>
                  <a:pt x="766" y="23"/>
                </a:lnTo>
                <a:lnTo>
                  <a:pt x="815" y="14"/>
                </a:lnTo>
                <a:lnTo>
                  <a:pt x="865" y="8"/>
                </a:lnTo>
                <a:lnTo>
                  <a:pt x="917" y="4"/>
                </a:lnTo>
                <a:lnTo>
                  <a:pt x="968" y="0"/>
                </a:lnTo>
                <a:lnTo>
                  <a:pt x="1021" y="0"/>
                </a:lnTo>
                <a:lnTo>
                  <a:pt x="1074" y="0"/>
                </a:lnTo>
                <a:lnTo>
                  <a:pt x="1125" y="4"/>
                </a:lnTo>
                <a:lnTo>
                  <a:pt x="1176" y="8"/>
                </a:lnTo>
                <a:lnTo>
                  <a:pt x="1227" y="14"/>
                </a:lnTo>
                <a:lnTo>
                  <a:pt x="1275" y="23"/>
                </a:lnTo>
                <a:lnTo>
                  <a:pt x="1324" y="34"/>
                </a:lnTo>
                <a:lnTo>
                  <a:pt x="1372" y="45"/>
                </a:lnTo>
                <a:lnTo>
                  <a:pt x="1418" y="58"/>
                </a:lnTo>
                <a:lnTo>
                  <a:pt x="1463" y="72"/>
                </a:lnTo>
                <a:lnTo>
                  <a:pt x="1507" y="89"/>
                </a:lnTo>
                <a:lnTo>
                  <a:pt x="1551" y="107"/>
                </a:lnTo>
                <a:lnTo>
                  <a:pt x="1592" y="126"/>
                </a:lnTo>
                <a:lnTo>
                  <a:pt x="1631" y="147"/>
                </a:lnTo>
                <a:lnTo>
                  <a:pt x="1670" y="168"/>
                </a:lnTo>
                <a:lnTo>
                  <a:pt x="1707" y="192"/>
                </a:lnTo>
                <a:lnTo>
                  <a:pt x="1742" y="216"/>
                </a:lnTo>
                <a:lnTo>
                  <a:pt x="1777" y="242"/>
                </a:lnTo>
                <a:lnTo>
                  <a:pt x="1809" y="269"/>
                </a:lnTo>
                <a:lnTo>
                  <a:pt x="1838" y="297"/>
                </a:lnTo>
                <a:lnTo>
                  <a:pt x="1867" y="326"/>
                </a:lnTo>
                <a:lnTo>
                  <a:pt x="1894" y="356"/>
                </a:lnTo>
                <a:lnTo>
                  <a:pt x="1918" y="387"/>
                </a:lnTo>
                <a:lnTo>
                  <a:pt x="1940" y="419"/>
                </a:lnTo>
                <a:lnTo>
                  <a:pt x="1961" y="452"/>
                </a:lnTo>
                <a:lnTo>
                  <a:pt x="1980" y="486"/>
                </a:lnTo>
                <a:lnTo>
                  <a:pt x="1995" y="520"/>
                </a:lnTo>
                <a:lnTo>
                  <a:pt x="2009" y="555"/>
                </a:lnTo>
                <a:lnTo>
                  <a:pt x="2021" y="591"/>
                </a:lnTo>
                <a:lnTo>
                  <a:pt x="2030" y="627"/>
                </a:lnTo>
                <a:lnTo>
                  <a:pt x="2036" y="664"/>
                </a:lnTo>
                <a:lnTo>
                  <a:pt x="2040" y="701"/>
                </a:lnTo>
                <a:lnTo>
                  <a:pt x="2042" y="740"/>
                </a:lnTo>
                <a:lnTo>
                  <a:pt x="2040" y="778"/>
                </a:lnTo>
                <a:lnTo>
                  <a:pt x="2036" y="816"/>
                </a:lnTo>
                <a:lnTo>
                  <a:pt x="2030" y="853"/>
                </a:lnTo>
                <a:lnTo>
                  <a:pt x="2021" y="889"/>
                </a:lnTo>
                <a:lnTo>
                  <a:pt x="2009" y="925"/>
                </a:lnTo>
                <a:lnTo>
                  <a:pt x="1995" y="960"/>
                </a:lnTo>
                <a:lnTo>
                  <a:pt x="1980" y="994"/>
                </a:lnTo>
                <a:lnTo>
                  <a:pt x="1961" y="1028"/>
                </a:lnTo>
                <a:lnTo>
                  <a:pt x="1940" y="1061"/>
                </a:lnTo>
                <a:lnTo>
                  <a:pt x="1918" y="1093"/>
                </a:lnTo>
                <a:lnTo>
                  <a:pt x="1894" y="1124"/>
                </a:lnTo>
                <a:lnTo>
                  <a:pt x="1867" y="1154"/>
                </a:lnTo>
                <a:lnTo>
                  <a:pt x="1838" y="1183"/>
                </a:lnTo>
                <a:lnTo>
                  <a:pt x="1809" y="1211"/>
                </a:lnTo>
                <a:lnTo>
                  <a:pt x="1777" y="1238"/>
                </a:lnTo>
                <a:lnTo>
                  <a:pt x="1742" y="1264"/>
                </a:lnTo>
                <a:lnTo>
                  <a:pt x="1707" y="1288"/>
                </a:lnTo>
                <a:lnTo>
                  <a:pt x="1670" y="1312"/>
                </a:lnTo>
                <a:lnTo>
                  <a:pt x="1631" y="1333"/>
                </a:lnTo>
                <a:lnTo>
                  <a:pt x="1592" y="1354"/>
                </a:lnTo>
                <a:lnTo>
                  <a:pt x="1551" y="1373"/>
                </a:lnTo>
                <a:lnTo>
                  <a:pt x="1507" y="1391"/>
                </a:lnTo>
                <a:lnTo>
                  <a:pt x="1463" y="1408"/>
                </a:lnTo>
                <a:lnTo>
                  <a:pt x="1418" y="1422"/>
                </a:lnTo>
                <a:lnTo>
                  <a:pt x="1372" y="1435"/>
                </a:lnTo>
                <a:lnTo>
                  <a:pt x="1324" y="1446"/>
                </a:lnTo>
                <a:lnTo>
                  <a:pt x="1275" y="1457"/>
                </a:lnTo>
                <a:lnTo>
                  <a:pt x="1227" y="1466"/>
                </a:lnTo>
                <a:lnTo>
                  <a:pt x="1176" y="1472"/>
                </a:lnTo>
                <a:lnTo>
                  <a:pt x="1125" y="1476"/>
                </a:lnTo>
                <a:lnTo>
                  <a:pt x="1074" y="1480"/>
                </a:lnTo>
                <a:lnTo>
                  <a:pt x="1021" y="1480"/>
                </a:lnTo>
                <a:lnTo>
                  <a:pt x="968" y="1480"/>
                </a:lnTo>
                <a:lnTo>
                  <a:pt x="917" y="1476"/>
                </a:lnTo>
                <a:lnTo>
                  <a:pt x="865" y="1472"/>
                </a:lnTo>
                <a:lnTo>
                  <a:pt x="815" y="1466"/>
                </a:lnTo>
                <a:lnTo>
                  <a:pt x="766" y="1457"/>
                </a:lnTo>
                <a:lnTo>
                  <a:pt x="718" y="1446"/>
                </a:lnTo>
                <a:lnTo>
                  <a:pt x="670" y="1435"/>
                </a:lnTo>
                <a:lnTo>
                  <a:pt x="624" y="1422"/>
                </a:lnTo>
                <a:lnTo>
                  <a:pt x="579" y="1408"/>
                </a:lnTo>
                <a:lnTo>
                  <a:pt x="535" y="1391"/>
                </a:lnTo>
                <a:lnTo>
                  <a:pt x="493" y="1373"/>
                </a:lnTo>
                <a:lnTo>
                  <a:pt x="450" y="1354"/>
                </a:lnTo>
                <a:lnTo>
                  <a:pt x="410" y="1333"/>
                </a:lnTo>
                <a:lnTo>
                  <a:pt x="372" y="1312"/>
                </a:lnTo>
                <a:lnTo>
                  <a:pt x="334" y="1288"/>
                </a:lnTo>
                <a:lnTo>
                  <a:pt x="300" y="1264"/>
                </a:lnTo>
                <a:lnTo>
                  <a:pt x="266" y="1238"/>
                </a:lnTo>
                <a:lnTo>
                  <a:pt x="234" y="1211"/>
                </a:lnTo>
                <a:lnTo>
                  <a:pt x="203" y="1183"/>
                </a:lnTo>
                <a:lnTo>
                  <a:pt x="175" y="1154"/>
                </a:lnTo>
                <a:lnTo>
                  <a:pt x="148" y="1124"/>
                </a:lnTo>
                <a:lnTo>
                  <a:pt x="124" y="1093"/>
                </a:lnTo>
                <a:lnTo>
                  <a:pt x="102" y="1061"/>
                </a:lnTo>
                <a:lnTo>
                  <a:pt x="81" y="1028"/>
                </a:lnTo>
                <a:lnTo>
                  <a:pt x="63" y="994"/>
                </a:lnTo>
                <a:lnTo>
                  <a:pt x="47" y="960"/>
                </a:lnTo>
                <a:lnTo>
                  <a:pt x="32" y="925"/>
                </a:lnTo>
                <a:lnTo>
                  <a:pt x="22" y="889"/>
                </a:lnTo>
                <a:lnTo>
                  <a:pt x="13" y="853"/>
                </a:lnTo>
                <a:lnTo>
                  <a:pt x="5" y="816"/>
                </a:lnTo>
                <a:lnTo>
                  <a:pt x="2" y="778"/>
                </a:lnTo>
                <a:lnTo>
                  <a:pt x="0" y="740"/>
                </a:lnTo>
                <a:close/>
              </a:path>
            </a:pathLst>
          </a:cu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95" name="Freeform 38"/>
          <p:cNvSpPr>
            <a:spLocks/>
          </p:cNvSpPr>
          <p:nvPr/>
        </p:nvSpPr>
        <p:spPr bwMode="auto">
          <a:xfrm>
            <a:off x="2957513" y="1571625"/>
            <a:ext cx="1619250" cy="1173163"/>
          </a:xfrm>
          <a:custGeom>
            <a:avLst/>
            <a:gdLst>
              <a:gd name="T0" fmla="*/ 2147483646 w 2042"/>
              <a:gd name="T1" fmla="*/ 2147483646 h 1480"/>
              <a:gd name="T2" fmla="*/ 2147483646 w 2042"/>
              <a:gd name="T3" fmla="*/ 2147483646 h 1480"/>
              <a:gd name="T4" fmla="*/ 2147483646 w 2042"/>
              <a:gd name="T5" fmla="*/ 2147483646 h 1480"/>
              <a:gd name="T6" fmla="*/ 2147483646 w 2042"/>
              <a:gd name="T7" fmla="*/ 2147483646 h 1480"/>
              <a:gd name="T8" fmla="*/ 2147483646 w 2042"/>
              <a:gd name="T9" fmla="*/ 2147483646 h 1480"/>
              <a:gd name="T10" fmla="*/ 2147483646 w 2042"/>
              <a:gd name="T11" fmla="*/ 2147483646 h 1480"/>
              <a:gd name="T12" fmla="*/ 2147483646 w 2042"/>
              <a:gd name="T13" fmla="*/ 2147483646 h 1480"/>
              <a:gd name="T14" fmla="*/ 2147483646 w 2042"/>
              <a:gd name="T15" fmla="*/ 2147483646 h 1480"/>
              <a:gd name="T16" fmla="*/ 2147483646 w 2042"/>
              <a:gd name="T17" fmla="*/ 2147483646 h 1480"/>
              <a:gd name="T18" fmla="*/ 2147483646 w 2042"/>
              <a:gd name="T19" fmla="*/ 2147483646 h 1480"/>
              <a:gd name="T20" fmla="*/ 2147483646 w 2042"/>
              <a:gd name="T21" fmla="*/ 0 h 1480"/>
              <a:gd name="T22" fmla="*/ 2147483646 w 2042"/>
              <a:gd name="T23" fmla="*/ 2147483646 h 1480"/>
              <a:gd name="T24" fmla="*/ 2147483646 w 2042"/>
              <a:gd name="T25" fmla="*/ 2147483646 h 1480"/>
              <a:gd name="T26" fmla="*/ 2147483646 w 2042"/>
              <a:gd name="T27" fmla="*/ 2147483646 h 1480"/>
              <a:gd name="T28" fmla="*/ 2147483646 w 2042"/>
              <a:gd name="T29" fmla="*/ 2147483646 h 1480"/>
              <a:gd name="T30" fmla="*/ 2147483646 w 2042"/>
              <a:gd name="T31" fmla="*/ 2147483646 h 1480"/>
              <a:gd name="T32" fmla="*/ 2147483646 w 2042"/>
              <a:gd name="T33" fmla="*/ 2147483646 h 1480"/>
              <a:gd name="T34" fmla="*/ 2147483646 w 2042"/>
              <a:gd name="T35" fmla="*/ 2147483646 h 1480"/>
              <a:gd name="T36" fmla="*/ 2147483646 w 2042"/>
              <a:gd name="T37" fmla="*/ 2147483646 h 1480"/>
              <a:gd name="T38" fmla="*/ 2147483646 w 2042"/>
              <a:gd name="T39" fmla="*/ 2147483646 h 1480"/>
              <a:gd name="T40" fmla="*/ 2147483646 w 2042"/>
              <a:gd name="T41" fmla="*/ 2147483646 h 1480"/>
              <a:gd name="T42" fmla="*/ 2147483646 w 2042"/>
              <a:gd name="T43" fmla="*/ 2147483646 h 1480"/>
              <a:gd name="T44" fmla="*/ 2147483646 w 2042"/>
              <a:gd name="T45" fmla="*/ 2147483646 h 1480"/>
              <a:gd name="T46" fmla="*/ 2147483646 w 2042"/>
              <a:gd name="T47" fmla="*/ 2147483646 h 1480"/>
              <a:gd name="T48" fmla="*/ 2147483646 w 2042"/>
              <a:gd name="T49" fmla="*/ 2147483646 h 1480"/>
              <a:gd name="T50" fmla="*/ 2147483646 w 2042"/>
              <a:gd name="T51" fmla="*/ 2147483646 h 1480"/>
              <a:gd name="T52" fmla="*/ 2147483646 w 2042"/>
              <a:gd name="T53" fmla="*/ 2147483646 h 1480"/>
              <a:gd name="T54" fmla="*/ 2147483646 w 2042"/>
              <a:gd name="T55" fmla="*/ 2147483646 h 1480"/>
              <a:gd name="T56" fmla="*/ 2147483646 w 2042"/>
              <a:gd name="T57" fmla="*/ 2147483646 h 1480"/>
              <a:gd name="T58" fmla="*/ 2147483646 w 2042"/>
              <a:gd name="T59" fmla="*/ 2147483646 h 1480"/>
              <a:gd name="T60" fmla="*/ 2147483646 w 2042"/>
              <a:gd name="T61" fmla="*/ 2147483646 h 1480"/>
              <a:gd name="T62" fmla="*/ 2147483646 w 2042"/>
              <a:gd name="T63" fmla="*/ 2147483646 h 1480"/>
              <a:gd name="T64" fmla="*/ 2147483646 w 2042"/>
              <a:gd name="T65" fmla="*/ 2147483646 h 1480"/>
              <a:gd name="T66" fmla="*/ 2147483646 w 2042"/>
              <a:gd name="T67" fmla="*/ 2147483646 h 1480"/>
              <a:gd name="T68" fmla="*/ 2147483646 w 2042"/>
              <a:gd name="T69" fmla="*/ 2147483646 h 1480"/>
              <a:gd name="T70" fmla="*/ 2147483646 w 2042"/>
              <a:gd name="T71" fmla="*/ 2147483646 h 1480"/>
              <a:gd name="T72" fmla="*/ 2147483646 w 2042"/>
              <a:gd name="T73" fmla="*/ 2147483646 h 1480"/>
              <a:gd name="T74" fmla="*/ 2147483646 w 2042"/>
              <a:gd name="T75" fmla="*/ 2147483646 h 1480"/>
              <a:gd name="T76" fmla="*/ 2147483646 w 2042"/>
              <a:gd name="T77" fmla="*/ 2147483646 h 1480"/>
              <a:gd name="T78" fmla="*/ 2147483646 w 2042"/>
              <a:gd name="T79" fmla="*/ 2147483646 h 1480"/>
              <a:gd name="T80" fmla="*/ 2147483646 w 2042"/>
              <a:gd name="T81" fmla="*/ 2147483646 h 1480"/>
              <a:gd name="T82" fmla="*/ 2147483646 w 2042"/>
              <a:gd name="T83" fmla="*/ 2147483646 h 1480"/>
              <a:gd name="T84" fmla="*/ 2147483646 w 2042"/>
              <a:gd name="T85" fmla="*/ 2147483646 h 148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2"/>
              <a:gd name="T130" fmla="*/ 0 h 1480"/>
              <a:gd name="T131" fmla="*/ 2042 w 2042"/>
              <a:gd name="T132" fmla="*/ 1480 h 148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2" h="1480">
                <a:moveTo>
                  <a:pt x="0" y="740"/>
                </a:moveTo>
                <a:lnTo>
                  <a:pt x="2" y="701"/>
                </a:lnTo>
                <a:lnTo>
                  <a:pt x="5" y="664"/>
                </a:lnTo>
                <a:lnTo>
                  <a:pt x="13" y="627"/>
                </a:lnTo>
                <a:lnTo>
                  <a:pt x="22" y="591"/>
                </a:lnTo>
                <a:lnTo>
                  <a:pt x="32" y="555"/>
                </a:lnTo>
                <a:lnTo>
                  <a:pt x="47" y="520"/>
                </a:lnTo>
                <a:lnTo>
                  <a:pt x="63" y="486"/>
                </a:lnTo>
                <a:lnTo>
                  <a:pt x="81" y="452"/>
                </a:lnTo>
                <a:lnTo>
                  <a:pt x="102" y="419"/>
                </a:lnTo>
                <a:lnTo>
                  <a:pt x="124" y="387"/>
                </a:lnTo>
                <a:lnTo>
                  <a:pt x="148" y="356"/>
                </a:lnTo>
                <a:lnTo>
                  <a:pt x="175" y="326"/>
                </a:lnTo>
                <a:lnTo>
                  <a:pt x="203" y="297"/>
                </a:lnTo>
                <a:lnTo>
                  <a:pt x="234" y="269"/>
                </a:lnTo>
                <a:lnTo>
                  <a:pt x="266" y="242"/>
                </a:lnTo>
                <a:lnTo>
                  <a:pt x="300" y="216"/>
                </a:lnTo>
                <a:lnTo>
                  <a:pt x="334" y="192"/>
                </a:lnTo>
                <a:lnTo>
                  <a:pt x="372" y="168"/>
                </a:lnTo>
                <a:lnTo>
                  <a:pt x="410" y="147"/>
                </a:lnTo>
                <a:lnTo>
                  <a:pt x="450" y="126"/>
                </a:lnTo>
                <a:lnTo>
                  <a:pt x="491" y="107"/>
                </a:lnTo>
                <a:lnTo>
                  <a:pt x="535" y="89"/>
                </a:lnTo>
                <a:lnTo>
                  <a:pt x="579" y="72"/>
                </a:lnTo>
                <a:lnTo>
                  <a:pt x="624" y="58"/>
                </a:lnTo>
                <a:lnTo>
                  <a:pt x="670" y="45"/>
                </a:lnTo>
                <a:lnTo>
                  <a:pt x="718" y="34"/>
                </a:lnTo>
                <a:lnTo>
                  <a:pt x="766" y="23"/>
                </a:lnTo>
                <a:lnTo>
                  <a:pt x="815" y="14"/>
                </a:lnTo>
                <a:lnTo>
                  <a:pt x="865" y="8"/>
                </a:lnTo>
                <a:lnTo>
                  <a:pt x="917" y="4"/>
                </a:lnTo>
                <a:lnTo>
                  <a:pt x="968" y="0"/>
                </a:lnTo>
                <a:lnTo>
                  <a:pt x="1021" y="0"/>
                </a:lnTo>
                <a:lnTo>
                  <a:pt x="1074" y="0"/>
                </a:lnTo>
                <a:lnTo>
                  <a:pt x="1125" y="4"/>
                </a:lnTo>
                <a:lnTo>
                  <a:pt x="1176" y="8"/>
                </a:lnTo>
                <a:lnTo>
                  <a:pt x="1227" y="14"/>
                </a:lnTo>
                <a:lnTo>
                  <a:pt x="1275" y="23"/>
                </a:lnTo>
                <a:lnTo>
                  <a:pt x="1324" y="34"/>
                </a:lnTo>
                <a:lnTo>
                  <a:pt x="1372" y="45"/>
                </a:lnTo>
                <a:lnTo>
                  <a:pt x="1418" y="58"/>
                </a:lnTo>
                <a:lnTo>
                  <a:pt x="1463" y="72"/>
                </a:lnTo>
                <a:lnTo>
                  <a:pt x="1507" y="89"/>
                </a:lnTo>
                <a:lnTo>
                  <a:pt x="1551" y="107"/>
                </a:lnTo>
                <a:lnTo>
                  <a:pt x="1592" y="126"/>
                </a:lnTo>
                <a:lnTo>
                  <a:pt x="1631" y="147"/>
                </a:lnTo>
                <a:lnTo>
                  <a:pt x="1670" y="168"/>
                </a:lnTo>
                <a:lnTo>
                  <a:pt x="1707" y="192"/>
                </a:lnTo>
                <a:lnTo>
                  <a:pt x="1742" y="216"/>
                </a:lnTo>
                <a:lnTo>
                  <a:pt x="1777" y="242"/>
                </a:lnTo>
                <a:lnTo>
                  <a:pt x="1809" y="269"/>
                </a:lnTo>
                <a:lnTo>
                  <a:pt x="1838" y="297"/>
                </a:lnTo>
                <a:lnTo>
                  <a:pt x="1867" y="326"/>
                </a:lnTo>
                <a:lnTo>
                  <a:pt x="1894" y="356"/>
                </a:lnTo>
                <a:lnTo>
                  <a:pt x="1918" y="387"/>
                </a:lnTo>
                <a:lnTo>
                  <a:pt x="1940" y="419"/>
                </a:lnTo>
                <a:lnTo>
                  <a:pt x="1961" y="452"/>
                </a:lnTo>
                <a:lnTo>
                  <a:pt x="1980" y="486"/>
                </a:lnTo>
                <a:lnTo>
                  <a:pt x="1995" y="520"/>
                </a:lnTo>
                <a:lnTo>
                  <a:pt x="2009" y="555"/>
                </a:lnTo>
                <a:lnTo>
                  <a:pt x="2021" y="591"/>
                </a:lnTo>
                <a:lnTo>
                  <a:pt x="2030" y="627"/>
                </a:lnTo>
                <a:lnTo>
                  <a:pt x="2036" y="664"/>
                </a:lnTo>
                <a:lnTo>
                  <a:pt x="2040" y="701"/>
                </a:lnTo>
                <a:lnTo>
                  <a:pt x="2042" y="740"/>
                </a:lnTo>
                <a:lnTo>
                  <a:pt x="2040" y="778"/>
                </a:lnTo>
                <a:lnTo>
                  <a:pt x="2036" y="816"/>
                </a:lnTo>
                <a:lnTo>
                  <a:pt x="2030" y="853"/>
                </a:lnTo>
                <a:lnTo>
                  <a:pt x="2021" y="889"/>
                </a:lnTo>
                <a:lnTo>
                  <a:pt x="2009" y="925"/>
                </a:lnTo>
                <a:lnTo>
                  <a:pt x="1995" y="960"/>
                </a:lnTo>
                <a:lnTo>
                  <a:pt x="1980" y="994"/>
                </a:lnTo>
                <a:lnTo>
                  <a:pt x="1961" y="1028"/>
                </a:lnTo>
                <a:lnTo>
                  <a:pt x="1940" y="1061"/>
                </a:lnTo>
                <a:lnTo>
                  <a:pt x="1918" y="1093"/>
                </a:lnTo>
                <a:lnTo>
                  <a:pt x="1894" y="1124"/>
                </a:lnTo>
                <a:lnTo>
                  <a:pt x="1867" y="1154"/>
                </a:lnTo>
                <a:lnTo>
                  <a:pt x="1838" y="1183"/>
                </a:lnTo>
                <a:lnTo>
                  <a:pt x="1809" y="1211"/>
                </a:lnTo>
                <a:lnTo>
                  <a:pt x="1777" y="1238"/>
                </a:lnTo>
                <a:lnTo>
                  <a:pt x="1742" y="1264"/>
                </a:lnTo>
                <a:lnTo>
                  <a:pt x="1707" y="1288"/>
                </a:lnTo>
                <a:lnTo>
                  <a:pt x="1670" y="1312"/>
                </a:lnTo>
                <a:lnTo>
                  <a:pt x="1631" y="1333"/>
                </a:lnTo>
                <a:lnTo>
                  <a:pt x="1592" y="1354"/>
                </a:lnTo>
                <a:lnTo>
                  <a:pt x="1551" y="1373"/>
                </a:lnTo>
                <a:lnTo>
                  <a:pt x="1507" y="1391"/>
                </a:lnTo>
                <a:lnTo>
                  <a:pt x="1463" y="1408"/>
                </a:lnTo>
                <a:lnTo>
                  <a:pt x="1418" y="1422"/>
                </a:lnTo>
                <a:lnTo>
                  <a:pt x="1372" y="1435"/>
                </a:lnTo>
                <a:lnTo>
                  <a:pt x="1324" y="1446"/>
                </a:lnTo>
                <a:lnTo>
                  <a:pt x="1275" y="1457"/>
                </a:lnTo>
                <a:lnTo>
                  <a:pt x="1227" y="1466"/>
                </a:lnTo>
                <a:lnTo>
                  <a:pt x="1176" y="1472"/>
                </a:lnTo>
                <a:lnTo>
                  <a:pt x="1125" y="1476"/>
                </a:lnTo>
                <a:lnTo>
                  <a:pt x="1074" y="1480"/>
                </a:lnTo>
                <a:lnTo>
                  <a:pt x="1021" y="1480"/>
                </a:lnTo>
                <a:lnTo>
                  <a:pt x="968" y="1480"/>
                </a:lnTo>
                <a:lnTo>
                  <a:pt x="917" y="1476"/>
                </a:lnTo>
                <a:lnTo>
                  <a:pt x="865" y="1472"/>
                </a:lnTo>
                <a:lnTo>
                  <a:pt x="815" y="1466"/>
                </a:lnTo>
                <a:lnTo>
                  <a:pt x="766" y="1457"/>
                </a:lnTo>
                <a:lnTo>
                  <a:pt x="718" y="1446"/>
                </a:lnTo>
                <a:lnTo>
                  <a:pt x="670" y="1435"/>
                </a:lnTo>
                <a:lnTo>
                  <a:pt x="624" y="1422"/>
                </a:lnTo>
                <a:lnTo>
                  <a:pt x="579" y="1408"/>
                </a:lnTo>
                <a:lnTo>
                  <a:pt x="535" y="1391"/>
                </a:lnTo>
                <a:lnTo>
                  <a:pt x="493" y="1373"/>
                </a:lnTo>
                <a:lnTo>
                  <a:pt x="450" y="1354"/>
                </a:lnTo>
                <a:lnTo>
                  <a:pt x="410" y="1333"/>
                </a:lnTo>
                <a:lnTo>
                  <a:pt x="372" y="1312"/>
                </a:lnTo>
                <a:lnTo>
                  <a:pt x="334" y="1288"/>
                </a:lnTo>
                <a:lnTo>
                  <a:pt x="300" y="1264"/>
                </a:lnTo>
                <a:lnTo>
                  <a:pt x="266" y="1238"/>
                </a:lnTo>
                <a:lnTo>
                  <a:pt x="234" y="1211"/>
                </a:lnTo>
                <a:lnTo>
                  <a:pt x="203" y="1183"/>
                </a:lnTo>
                <a:lnTo>
                  <a:pt x="175" y="1154"/>
                </a:lnTo>
                <a:lnTo>
                  <a:pt x="148" y="1124"/>
                </a:lnTo>
                <a:lnTo>
                  <a:pt x="124" y="1093"/>
                </a:lnTo>
                <a:lnTo>
                  <a:pt x="102" y="1061"/>
                </a:lnTo>
                <a:lnTo>
                  <a:pt x="81" y="1028"/>
                </a:lnTo>
                <a:lnTo>
                  <a:pt x="63" y="994"/>
                </a:lnTo>
                <a:lnTo>
                  <a:pt x="47" y="960"/>
                </a:lnTo>
                <a:lnTo>
                  <a:pt x="32" y="925"/>
                </a:lnTo>
                <a:lnTo>
                  <a:pt x="22" y="889"/>
                </a:lnTo>
                <a:lnTo>
                  <a:pt x="13" y="853"/>
                </a:lnTo>
                <a:lnTo>
                  <a:pt x="5" y="816"/>
                </a:lnTo>
                <a:lnTo>
                  <a:pt x="2" y="778"/>
                </a:lnTo>
                <a:lnTo>
                  <a:pt x="0" y="74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96" name="Freeform 39"/>
          <p:cNvSpPr>
            <a:spLocks/>
          </p:cNvSpPr>
          <p:nvPr/>
        </p:nvSpPr>
        <p:spPr bwMode="auto">
          <a:xfrm>
            <a:off x="2957513" y="2157413"/>
            <a:ext cx="1619250" cy="1587"/>
          </a:xfrm>
          <a:custGeom>
            <a:avLst/>
            <a:gdLst>
              <a:gd name="T0" fmla="*/ 2147483646 w 2042"/>
              <a:gd name="T1" fmla="*/ 0 h 1587"/>
              <a:gd name="T2" fmla="*/ 0 w 2042"/>
              <a:gd name="T3" fmla="*/ 0 h 1587"/>
              <a:gd name="T4" fmla="*/ 0 w 2042"/>
              <a:gd name="T5" fmla="*/ 0 h 1587"/>
              <a:gd name="T6" fmla="*/ 0 60000 65536"/>
              <a:gd name="T7" fmla="*/ 0 60000 65536"/>
              <a:gd name="T8" fmla="*/ 0 60000 65536"/>
              <a:gd name="T9" fmla="*/ 0 w 2042"/>
              <a:gd name="T10" fmla="*/ 0 h 1587"/>
              <a:gd name="T11" fmla="*/ 2042 w 2042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2" h="1587">
                <a:moveTo>
                  <a:pt x="2042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4677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497" name="Rectangle 40"/>
          <p:cNvSpPr>
            <a:spLocks noChangeArrowheads="1"/>
          </p:cNvSpPr>
          <p:nvPr/>
        </p:nvSpPr>
        <p:spPr bwMode="auto">
          <a:xfrm>
            <a:off x="3617913" y="1860550"/>
            <a:ext cx="3381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300" b="0">
                <a:solidFill>
                  <a:srgbClr val="000000"/>
                </a:solidFill>
              </a:rPr>
              <a:t>DSP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8" name="Rectangle 41"/>
          <p:cNvSpPr>
            <a:spLocks noChangeArrowheads="1"/>
          </p:cNvSpPr>
          <p:nvPr/>
        </p:nvSpPr>
        <p:spPr bwMode="auto">
          <a:xfrm>
            <a:off x="3276600" y="2246313"/>
            <a:ext cx="104355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 dirty="0" smtClean="0">
                <a:solidFill>
                  <a:srgbClr val="000000"/>
                </a:solidFill>
              </a:rPr>
              <a:t>Domain-specific </a:t>
            </a:r>
            <a:endParaRPr lang="en-US" altLang="fa-IR" sz="21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99" name="Rectangle 42"/>
          <p:cNvSpPr>
            <a:spLocks noChangeArrowheads="1"/>
          </p:cNvSpPr>
          <p:nvPr/>
        </p:nvSpPr>
        <p:spPr bwMode="auto">
          <a:xfrm>
            <a:off x="3443288" y="2409825"/>
            <a:ext cx="6445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computing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0" name="Freeform 43"/>
          <p:cNvSpPr>
            <a:spLocks/>
          </p:cNvSpPr>
          <p:nvPr/>
        </p:nvSpPr>
        <p:spPr bwMode="auto">
          <a:xfrm>
            <a:off x="6318250" y="4521200"/>
            <a:ext cx="1620838" cy="1174750"/>
          </a:xfrm>
          <a:custGeom>
            <a:avLst/>
            <a:gdLst>
              <a:gd name="T0" fmla="*/ 2147483646 w 2041"/>
              <a:gd name="T1" fmla="*/ 2147483646 h 1481"/>
              <a:gd name="T2" fmla="*/ 2147483646 w 2041"/>
              <a:gd name="T3" fmla="*/ 2147483646 h 1481"/>
              <a:gd name="T4" fmla="*/ 2147483646 w 2041"/>
              <a:gd name="T5" fmla="*/ 2147483646 h 1481"/>
              <a:gd name="T6" fmla="*/ 2147483646 w 2041"/>
              <a:gd name="T7" fmla="*/ 2147483646 h 1481"/>
              <a:gd name="T8" fmla="*/ 2147483646 w 2041"/>
              <a:gd name="T9" fmla="*/ 2147483646 h 1481"/>
              <a:gd name="T10" fmla="*/ 2147483646 w 2041"/>
              <a:gd name="T11" fmla="*/ 2147483646 h 1481"/>
              <a:gd name="T12" fmla="*/ 2147483646 w 2041"/>
              <a:gd name="T13" fmla="*/ 2147483646 h 1481"/>
              <a:gd name="T14" fmla="*/ 2147483646 w 2041"/>
              <a:gd name="T15" fmla="*/ 2147483646 h 1481"/>
              <a:gd name="T16" fmla="*/ 2147483646 w 2041"/>
              <a:gd name="T17" fmla="*/ 2147483646 h 1481"/>
              <a:gd name="T18" fmla="*/ 2147483646 w 2041"/>
              <a:gd name="T19" fmla="*/ 2147483646 h 1481"/>
              <a:gd name="T20" fmla="*/ 2147483646 w 2041"/>
              <a:gd name="T21" fmla="*/ 0 h 1481"/>
              <a:gd name="T22" fmla="*/ 2147483646 w 2041"/>
              <a:gd name="T23" fmla="*/ 2147483646 h 1481"/>
              <a:gd name="T24" fmla="*/ 2147483646 w 2041"/>
              <a:gd name="T25" fmla="*/ 2147483646 h 1481"/>
              <a:gd name="T26" fmla="*/ 2147483646 w 2041"/>
              <a:gd name="T27" fmla="*/ 2147483646 h 1481"/>
              <a:gd name="T28" fmla="*/ 2147483646 w 2041"/>
              <a:gd name="T29" fmla="*/ 2147483646 h 1481"/>
              <a:gd name="T30" fmla="*/ 2147483646 w 2041"/>
              <a:gd name="T31" fmla="*/ 2147483646 h 1481"/>
              <a:gd name="T32" fmla="*/ 2147483646 w 2041"/>
              <a:gd name="T33" fmla="*/ 2147483646 h 1481"/>
              <a:gd name="T34" fmla="*/ 2147483646 w 2041"/>
              <a:gd name="T35" fmla="*/ 2147483646 h 1481"/>
              <a:gd name="T36" fmla="*/ 2147483646 w 2041"/>
              <a:gd name="T37" fmla="*/ 2147483646 h 1481"/>
              <a:gd name="T38" fmla="*/ 2147483646 w 2041"/>
              <a:gd name="T39" fmla="*/ 2147483646 h 1481"/>
              <a:gd name="T40" fmla="*/ 2147483646 w 2041"/>
              <a:gd name="T41" fmla="*/ 2147483646 h 1481"/>
              <a:gd name="T42" fmla="*/ 2147483646 w 2041"/>
              <a:gd name="T43" fmla="*/ 2147483646 h 1481"/>
              <a:gd name="T44" fmla="*/ 2147483646 w 2041"/>
              <a:gd name="T45" fmla="*/ 2147483646 h 1481"/>
              <a:gd name="T46" fmla="*/ 2147483646 w 2041"/>
              <a:gd name="T47" fmla="*/ 2147483646 h 1481"/>
              <a:gd name="T48" fmla="*/ 2147483646 w 2041"/>
              <a:gd name="T49" fmla="*/ 2147483646 h 1481"/>
              <a:gd name="T50" fmla="*/ 2147483646 w 2041"/>
              <a:gd name="T51" fmla="*/ 2147483646 h 1481"/>
              <a:gd name="T52" fmla="*/ 2147483646 w 2041"/>
              <a:gd name="T53" fmla="*/ 2147483646 h 1481"/>
              <a:gd name="T54" fmla="*/ 2147483646 w 2041"/>
              <a:gd name="T55" fmla="*/ 2147483646 h 1481"/>
              <a:gd name="T56" fmla="*/ 2147483646 w 2041"/>
              <a:gd name="T57" fmla="*/ 2147483646 h 1481"/>
              <a:gd name="T58" fmla="*/ 2147483646 w 2041"/>
              <a:gd name="T59" fmla="*/ 2147483646 h 1481"/>
              <a:gd name="T60" fmla="*/ 2147483646 w 2041"/>
              <a:gd name="T61" fmla="*/ 2147483646 h 1481"/>
              <a:gd name="T62" fmla="*/ 2147483646 w 2041"/>
              <a:gd name="T63" fmla="*/ 2147483646 h 1481"/>
              <a:gd name="T64" fmla="*/ 2147483646 w 2041"/>
              <a:gd name="T65" fmla="*/ 2147483646 h 1481"/>
              <a:gd name="T66" fmla="*/ 2147483646 w 2041"/>
              <a:gd name="T67" fmla="*/ 2147483646 h 1481"/>
              <a:gd name="T68" fmla="*/ 2147483646 w 2041"/>
              <a:gd name="T69" fmla="*/ 2147483646 h 1481"/>
              <a:gd name="T70" fmla="*/ 2147483646 w 2041"/>
              <a:gd name="T71" fmla="*/ 2147483646 h 1481"/>
              <a:gd name="T72" fmla="*/ 2147483646 w 2041"/>
              <a:gd name="T73" fmla="*/ 2147483646 h 1481"/>
              <a:gd name="T74" fmla="*/ 2147483646 w 2041"/>
              <a:gd name="T75" fmla="*/ 2147483646 h 1481"/>
              <a:gd name="T76" fmla="*/ 2147483646 w 2041"/>
              <a:gd name="T77" fmla="*/ 2147483646 h 1481"/>
              <a:gd name="T78" fmla="*/ 2147483646 w 2041"/>
              <a:gd name="T79" fmla="*/ 2147483646 h 1481"/>
              <a:gd name="T80" fmla="*/ 2147483646 w 2041"/>
              <a:gd name="T81" fmla="*/ 2147483646 h 1481"/>
              <a:gd name="T82" fmla="*/ 2147483646 w 2041"/>
              <a:gd name="T83" fmla="*/ 2147483646 h 1481"/>
              <a:gd name="T84" fmla="*/ 2147483646 w 2041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1"/>
              <a:gd name="T130" fmla="*/ 0 h 1481"/>
              <a:gd name="T131" fmla="*/ 2041 w 2041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1" h="1481">
                <a:moveTo>
                  <a:pt x="0" y="741"/>
                </a:moveTo>
                <a:lnTo>
                  <a:pt x="1" y="702"/>
                </a:lnTo>
                <a:lnTo>
                  <a:pt x="5" y="665"/>
                </a:lnTo>
                <a:lnTo>
                  <a:pt x="11" y="628"/>
                </a:lnTo>
                <a:lnTo>
                  <a:pt x="20" y="592"/>
                </a:lnTo>
                <a:lnTo>
                  <a:pt x="32" y="556"/>
                </a:lnTo>
                <a:lnTo>
                  <a:pt x="46" y="520"/>
                </a:lnTo>
                <a:lnTo>
                  <a:pt x="62" y="487"/>
                </a:lnTo>
                <a:lnTo>
                  <a:pt x="81" y="452"/>
                </a:lnTo>
                <a:lnTo>
                  <a:pt x="101" y="420"/>
                </a:lnTo>
                <a:lnTo>
                  <a:pt x="123" y="388"/>
                </a:lnTo>
                <a:lnTo>
                  <a:pt x="148" y="357"/>
                </a:lnTo>
                <a:lnTo>
                  <a:pt x="175" y="327"/>
                </a:lnTo>
                <a:lnTo>
                  <a:pt x="203" y="298"/>
                </a:lnTo>
                <a:lnTo>
                  <a:pt x="233" y="269"/>
                </a:lnTo>
                <a:lnTo>
                  <a:pt x="265" y="243"/>
                </a:lnTo>
                <a:lnTo>
                  <a:pt x="299" y="217"/>
                </a:lnTo>
                <a:lnTo>
                  <a:pt x="334" y="192"/>
                </a:lnTo>
                <a:lnTo>
                  <a:pt x="371" y="169"/>
                </a:lnTo>
                <a:lnTo>
                  <a:pt x="410" y="147"/>
                </a:lnTo>
                <a:lnTo>
                  <a:pt x="450" y="127"/>
                </a:lnTo>
                <a:lnTo>
                  <a:pt x="491" y="108"/>
                </a:lnTo>
                <a:lnTo>
                  <a:pt x="535" y="90"/>
                </a:lnTo>
                <a:lnTo>
                  <a:pt x="578" y="73"/>
                </a:lnTo>
                <a:lnTo>
                  <a:pt x="623" y="59"/>
                </a:lnTo>
                <a:lnTo>
                  <a:pt x="670" y="45"/>
                </a:lnTo>
                <a:lnTo>
                  <a:pt x="717" y="33"/>
                </a:lnTo>
                <a:lnTo>
                  <a:pt x="766" y="23"/>
                </a:lnTo>
                <a:lnTo>
                  <a:pt x="815" y="15"/>
                </a:lnTo>
                <a:lnTo>
                  <a:pt x="865" y="9"/>
                </a:lnTo>
                <a:lnTo>
                  <a:pt x="916" y="4"/>
                </a:lnTo>
                <a:lnTo>
                  <a:pt x="968" y="1"/>
                </a:lnTo>
                <a:lnTo>
                  <a:pt x="1020" y="0"/>
                </a:lnTo>
                <a:lnTo>
                  <a:pt x="1073" y="1"/>
                </a:lnTo>
                <a:lnTo>
                  <a:pt x="1125" y="4"/>
                </a:lnTo>
                <a:lnTo>
                  <a:pt x="1176" y="9"/>
                </a:lnTo>
                <a:lnTo>
                  <a:pt x="1226" y="15"/>
                </a:lnTo>
                <a:lnTo>
                  <a:pt x="1275" y="23"/>
                </a:lnTo>
                <a:lnTo>
                  <a:pt x="1324" y="33"/>
                </a:lnTo>
                <a:lnTo>
                  <a:pt x="1371" y="45"/>
                </a:lnTo>
                <a:lnTo>
                  <a:pt x="1418" y="59"/>
                </a:lnTo>
                <a:lnTo>
                  <a:pt x="1463" y="73"/>
                </a:lnTo>
                <a:lnTo>
                  <a:pt x="1506" y="90"/>
                </a:lnTo>
                <a:lnTo>
                  <a:pt x="1549" y="108"/>
                </a:lnTo>
                <a:lnTo>
                  <a:pt x="1591" y="127"/>
                </a:lnTo>
                <a:lnTo>
                  <a:pt x="1631" y="147"/>
                </a:lnTo>
                <a:lnTo>
                  <a:pt x="1670" y="169"/>
                </a:lnTo>
                <a:lnTo>
                  <a:pt x="1707" y="192"/>
                </a:lnTo>
                <a:lnTo>
                  <a:pt x="1742" y="217"/>
                </a:lnTo>
                <a:lnTo>
                  <a:pt x="1775" y="243"/>
                </a:lnTo>
                <a:lnTo>
                  <a:pt x="1807" y="269"/>
                </a:lnTo>
                <a:lnTo>
                  <a:pt x="1838" y="298"/>
                </a:lnTo>
                <a:lnTo>
                  <a:pt x="1866" y="327"/>
                </a:lnTo>
                <a:lnTo>
                  <a:pt x="1893" y="357"/>
                </a:lnTo>
                <a:lnTo>
                  <a:pt x="1918" y="388"/>
                </a:lnTo>
                <a:lnTo>
                  <a:pt x="1940" y="420"/>
                </a:lnTo>
                <a:lnTo>
                  <a:pt x="1960" y="452"/>
                </a:lnTo>
                <a:lnTo>
                  <a:pt x="1978" y="487"/>
                </a:lnTo>
                <a:lnTo>
                  <a:pt x="1995" y="520"/>
                </a:lnTo>
                <a:lnTo>
                  <a:pt x="2009" y="556"/>
                </a:lnTo>
                <a:lnTo>
                  <a:pt x="2019" y="592"/>
                </a:lnTo>
                <a:lnTo>
                  <a:pt x="2028" y="628"/>
                </a:lnTo>
                <a:lnTo>
                  <a:pt x="2035" y="665"/>
                </a:lnTo>
                <a:lnTo>
                  <a:pt x="2039" y="702"/>
                </a:lnTo>
                <a:lnTo>
                  <a:pt x="2041" y="741"/>
                </a:lnTo>
                <a:lnTo>
                  <a:pt x="2039" y="778"/>
                </a:lnTo>
                <a:lnTo>
                  <a:pt x="2035" y="817"/>
                </a:lnTo>
                <a:lnTo>
                  <a:pt x="2028" y="854"/>
                </a:lnTo>
                <a:lnTo>
                  <a:pt x="2019" y="890"/>
                </a:lnTo>
                <a:lnTo>
                  <a:pt x="2009" y="926"/>
                </a:lnTo>
                <a:lnTo>
                  <a:pt x="1995" y="961"/>
                </a:lnTo>
                <a:lnTo>
                  <a:pt x="1978" y="995"/>
                </a:lnTo>
                <a:lnTo>
                  <a:pt x="1960" y="1029"/>
                </a:lnTo>
                <a:lnTo>
                  <a:pt x="1940" y="1062"/>
                </a:lnTo>
                <a:lnTo>
                  <a:pt x="1918" y="1093"/>
                </a:lnTo>
                <a:lnTo>
                  <a:pt x="1893" y="1125"/>
                </a:lnTo>
                <a:lnTo>
                  <a:pt x="1866" y="1154"/>
                </a:lnTo>
                <a:lnTo>
                  <a:pt x="1838" y="1184"/>
                </a:lnTo>
                <a:lnTo>
                  <a:pt x="1807" y="1211"/>
                </a:lnTo>
                <a:lnTo>
                  <a:pt x="1775" y="1238"/>
                </a:lnTo>
                <a:lnTo>
                  <a:pt x="1742" y="1264"/>
                </a:lnTo>
                <a:lnTo>
                  <a:pt x="1707" y="1288"/>
                </a:lnTo>
                <a:lnTo>
                  <a:pt x="1670" y="1311"/>
                </a:lnTo>
                <a:lnTo>
                  <a:pt x="1631" y="1334"/>
                </a:lnTo>
                <a:lnTo>
                  <a:pt x="1591" y="1355"/>
                </a:lnTo>
                <a:lnTo>
                  <a:pt x="1549" y="1374"/>
                </a:lnTo>
                <a:lnTo>
                  <a:pt x="1506" y="1391"/>
                </a:lnTo>
                <a:lnTo>
                  <a:pt x="1463" y="1407"/>
                </a:lnTo>
                <a:lnTo>
                  <a:pt x="1418" y="1423"/>
                </a:lnTo>
                <a:lnTo>
                  <a:pt x="1371" y="1436"/>
                </a:lnTo>
                <a:lnTo>
                  <a:pt x="1324" y="1447"/>
                </a:lnTo>
                <a:lnTo>
                  <a:pt x="1275" y="1458"/>
                </a:lnTo>
                <a:lnTo>
                  <a:pt x="1226" y="1465"/>
                </a:lnTo>
                <a:lnTo>
                  <a:pt x="1176" y="1472"/>
                </a:lnTo>
                <a:lnTo>
                  <a:pt x="1125" y="1477"/>
                </a:lnTo>
                <a:lnTo>
                  <a:pt x="1073" y="1479"/>
                </a:lnTo>
                <a:lnTo>
                  <a:pt x="1020" y="1481"/>
                </a:lnTo>
                <a:lnTo>
                  <a:pt x="968" y="1479"/>
                </a:lnTo>
                <a:lnTo>
                  <a:pt x="916" y="1477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8"/>
                </a:lnTo>
                <a:lnTo>
                  <a:pt x="717" y="1447"/>
                </a:lnTo>
                <a:lnTo>
                  <a:pt x="670" y="1436"/>
                </a:lnTo>
                <a:lnTo>
                  <a:pt x="623" y="1423"/>
                </a:lnTo>
                <a:lnTo>
                  <a:pt x="578" y="1407"/>
                </a:lnTo>
                <a:lnTo>
                  <a:pt x="535" y="1391"/>
                </a:lnTo>
                <a:lnTo>
                  <a:pt x="491" y="1374"/>
                </a:lnTo>
                <a:lnTo>
                  <a:pt x="450" y="1355"/>
                </a:lnTo>
                <a:lnTo>
                  <a:pt x="410" y="1334"/>
                </a:lnTo>
                <a:lnTo>
                  <a:pt x="371" y="1311"/>
                </a:lnTo>
                <a:lnTo>
                  <a:pt x="334" y="1288"/>
                </a:lnTo>
                <a:lnTo>
                  <a:pt x="299" y="1264"/>
                </a:lnTo>
                <a:lnTo>
                  <a:pt x="265" y="1238"/>
                </a:lnTo>
                <a:lnTo>
                  <a:pt x="233" y="1211"/>
                </a:lnTo>
                <a:lnTo>
                  <a:pt x="203" y="1184"/>
                </a:lnTo>
                <a:lnTo>
                  <a:pt x="175" y="1154"/>
                </a:lnTo>
                <a:lnTo>
                  <a:pt x="148" y="1125"/>
                </a:lnTo>
                <a:lnTo>
                  <a:pt x="123" y="1093"/>
                </a:lnTo>
                <a:lnTo>
                  <a:pt x="101" y="1062"/>
                </a:lnTo>
                <a:lnTo>
                  <a:pt x="81" y="1029"/>
                </a:lnTo>
                <a:lnTo>
                  <a:pt x="62" y="995"/>
                </a:lnTo>
                <a:lnTo>
                  <a:pt x="46" y="961"/>
                </a:lnTo>
                <a:lnTo>
                  <a:pt x="32" y="926"/>
                </a:lnTo>
                <a:lnTo>
                  <a:pt x="20" y="890"/>
                </a:lnTo>
                <a:lnTo>
                  <a:pt x="11" y="854"/>
                </a:lnTo>
                <a:lnTo>
                  <a:pt x="5" y="817"/>
                </a:lnTo>
                <a:lnTo>
                  <a:pt x="1" y="778"/>
                </a:lnTo>
                <a:lnTo>
                  <a:pt x="0" y="741"/>
                </a:lnTo>
                <a:close/>
              </a:path>
            </a:pathLst>
          </a:custGeom>
          <a:solidFill>
            <a:srgbClr val="CC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01" name="Freeform 45"/>
          <p:cNvSpPr>
            <a:spLocks/>
          </p:cNvSpPr>
          <p:nvPr/>
        </p:nvSpPr>
        <p:spPr bwMode="auto">
          <a:xfrm>
            <a:off x="6196013" y="4398963"/>
            <a:ext cx="1620837" cy="1174750"/>
          </a:xfrm>
          <a:custGeom>
            <a:avLst/>
            <a:gdLst>
              <a:gd name="T0" fmla="*/ 2147483646 w 2041"/>
              <a:gd name="T1" fmla="*/ 2147483646 h 1481"/>
              <a:gd name="T2" fmla="*/ 2147483646 w 2041"/>
              <a:gd name="T3" fmla="*/ 2147483646 h 1481"/>
              <a:gd name="T4" fmla="*/ 2147483646 w 2041"/>
              <a:gd name="T5" fmla="*/ 2147483646 h 1481"/>
              <a:gd name="T6" fmla="*/ 2147483646 w 2041"/>
              <a:gd name="T7" fmla="*/ 2147483646 h 1481"/>
              <a:gd name="T8" fmla="*/ 2147483646 w 2041"/>
              <a:gd name="T9" fmla="*/ 2147483646 h 1481"/>
              <a:gd name="T10" fmla="*/ 2147483646 w 2041"/>
              <a:gd name="T11" fmla="*/ 2147483646 h 1481"/>
              <a:gd name="T12" fmla="*/ 2147483646 w 2041"/>
              <a:gd name="T13" fmla="*/ 2147483646 h 1481"/>
              <a:gd name="T14" fmla="*/ 2147483646 w 2041"/>
              <a:gd name="T15" fmla="*/ 2147483646 h 1481"/>
              <a:gd name="T16" fmla="*/ 2147483646 w 2041"/>
              <a:gd name="T17" fmla="*/ 2147483646 h 1481"/>
              <a:gd name="T18" fmla="*/ 2147483646 w 2041"/>
              <a:gd name="T19" fmla="*/ 2147483646 h 1481"/>
              <a:gd name="T20" fmla="*/ 2147483646 w 2041"/>
              <a:gd name="T21" fmla="*/ 0 h 1481"/>
              <a:gd name="T22" fmla="*/ 2147483646 w 2041"/>
              <a:gd name="T23" fmla="*/ 2147483646 h 1481"/>
              <a:gd name="T24" fmla="*/ 2147483646 w 2041"/>
              <a:gd name="T25" fmla="*/ 2147483646 h 1481"/>
              <a:gd name="T26" fmla="*/ 2147483646 w 2041"/>
              <a:gd name="T27" fmla="*/ 2147483646 h 1481"/>
              <a:gd name="T28" fmla="*/ 2147483646 w 2041"/>
              <a:gd name="T29" fmla="*/ 2147483646 h 1481"/>
              <a:gd name="T30" fmla="*/ 2147483646 w 2041"/>
              <a:gd name="T31" fmla="*/ 2147483646 h 1481"/>
              <a:gd name="T32" fmla="*/ 2147483646 w 2041"/>
              <a:gd name="T33" fmla="*/ 2147483646 h 1481"/>
              <a:gd name="T34" fmla="*/ 2147483646 w 2041"/>
              <a:gd name="T35" fmla="*/ 2147483646 h 1481"/>
              <a:gd name="T36" fmla="*/ 2147483646 w 2041"/>
              <a:gd name="T37" fmla="*/ 2147483646 h 1481"/>
              <a:gd name="T38" fmla="*/ 2147483646 w 2041"/>
              <a:gd name="T39" fmla="*/ 2147483646 h 1481"/>
              <a:gd name="T40" fmla="*/ 2147483646 w 2041"/>
              <a:gd name="T41" fmla="*/ 2147483646 h 1481"/>
              <a:gd name="T42" fmla="*/ 2147483646 w 2041"/>
              <a:gd name="T43" fmla="*/ 2147483646 h 1481"/>
              <a:gd name="T44" fmla="*/ 2147483646 w 2041"/>
              <a:gd name="T45" fmla="*/ 2147483646 h 1481"/>
              <a:gd name="T46" fmla="*/ 2147483646 w 2041"/>
              <a:gd name="T47" fmla="*/ 2147483646 h 1481"/>
              <a:gd name="T48" fmla="*/ 2147483646 w 2041"/>
              <a:gd name="T49" fmla="*/ 2147483646 h 1481"/>
              <a:gd name="T50" fmla="*/ 2147483646 w 2041"/>
              <a:gd name="T51" fmla="*/ 2147483646 h 1481"/>
              <a:gd name="T52" fmla="*/ 2147483646 w 2041"/>
              <a:gd name="T53" fmla="*/ 2147483646 h 1481"/>
              <a:gd name="T54" fmla="*/ 2147483646 w 2041"/>
              <a:gd name="T55" fmla="*/ 2147483646 h 1481"/>
              <a:gd name="T56" fmla="*/ 2147483646 w 2041"/>
              <a:gd name="T57" fmla="*/ 2147483646 h 1481"/>
              <a:gd name="T58" fmla="*/ 2147483646 w 2041"/>
              <a:gd name="T59" fmla="*/ 2147483646 h 1481"/>
              <a:gd name="T60" fmla="*/ 2147483646 w 2041"/>
              <a:gd name="T61" fmla="*/ 2147483646 h 1481"/>
              <a:gd name="T62" fmla="*/ 2147483646 w 2041"/>
              <a:gd name="T63" fmla="*/ 2147483646 h 1481"/>
              <a:gd name="T64" fmla="*/ 2147483646 w 2041"/>
              <a:gd name="T65" fmla="*/ 2147483646 h 1481"/>
              <a:gd name="T66" fmla="*/ 2147483646 w 2041"/>
              <a:gd name="T67" fmla="*/ 2147483646 h 1481"/>
              <a:gd name="T68" fmla="*/ 2147483646 w 2041"/>
              <a:gd name="T69" fmla="*/ 2147483646 h 1481"/>
              <a:gd name="T70" fmla="*/ 2147483646 w 2041"/>
              <a:gd name="T71" fmla="*/ 2147483646 h 1481"/>
              <a:gd name="T72" fmla="*/ 2147483646 w 2041"/>
              <a:gd name="T73" fmla="*/ 2147483646 h 1481"/>
              <a:gd name="T74" fmla="*/ 2147483646 w 2041"/>
              <a:gd name="T75" fmla="*/ 2147483646 h 1481"/>
              <a:gd name="T76" fmla="*/ 2147483646 w 2041"/>
              <a:gd name="T77" fmla="*/ 2147483646 h 1481"/>
              <a:gd name="T78" fmla="*/ 2147483646 w 2041"/>
              <a:gd name="T79" fmla="*/ 2147483646 h 1481"/>
              <a:gd name="T80" fmla="*/ 2147483646 w 2041"/>
              <a:gd name="T81" fmla="*/ 2147483646 h 1481"/>
              <a:gd name="T82" fmla="*/ 2147483646 w 2041"/>
              <a:gd name="T83" fmla="*/ 2147483646 h 1481"/>
              <a:gd name="T84" fmla="*/ 2147483646 w 2041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1"/>
              <a:gd name="T130" fmla="*/ 0 h 1481"/>
              <a:gd name="T131" fmla="*/ 2041 w 2041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1" h="1481">
                <a:moveTo>
                  <a:pt x="0" y="741"/>
                </a:moveTo>
                <a:lnTo>
                  <a:pt x="1" y="702"/>
                </a:lnTo>
                <a:lnTo>
                  <a:pt x="5" y="665"/>
                </a:lnTo>
                <a:lnTo>
                  <a:pt x="11" y="628"/>
                </a:lnTo>
                <a:lnTo>
                  <a:pt x="20" y="592"/>
                </a:lnTo>
                <a:lnTo>
                  <a:pt x="32" y="556"/>
                </a:lnTo>
                <a:lnTo>
                  <a:pt x="46" y="520"/>
                </a:lnTo>
                <a:lnTo>
                  <a:pt x="61" y="486"/>
                </a:lnTo>
                <a:lnTo>
                  <a:pt x="81" y="452"/>
                </a:lnTo>
                <a:lnTo>
                  <a:pt x="101" y="420"/>
                </a:lnTo>
                <a:lnTo>
                  <a:pt x="123" y="388"/>
                </a:lnTo>
                <a:lnTo>
                  <a:pt x="147" y="357"/>
                </a:lnTo>
                <a:lnTo>
                  <a:pt x="174" y="327"/>
                </a:lnTo>
                <a:lnTo>
                  <a:pt x="203" y="298"/>
                </a:lnTo>
                <a:lnTo>
                  <a:pt x="232" y="269"/>
                </a:lnTo>
                <a:lnTo>
                  <a:pt x="264" y="242"/>
                </a:lnTo>
                <a:lnTo>
                  <a:pt x="299" y="217"/>
                </a:lnTo>
                <a:lnTo>
                  <a:pt x="334" y="192"/>
                </a:lnTo>
                <a:lnTo>
                  <a:pt x="371" y="169"/>
                </a:lnTo>
                <a:lnTo>
                  <a:pt x="410" y="147"/>
                </a:lnTo>
                <a:lnTo>
                  <a:pt x="449" y="127"/>
                </a:lnTo>
                <a:lnTo>
                  <a:pt x="491" y="108"/>
                </a:lnTo>
                <a:lnTo>
                  <a:pt x="534" y="90"/>
                </a:lnTo>
                <a:lnTo>
                  <a:pt x="578" y="73"/>
                </a:lnTo>
                <a:lnTo>
                  <a:pt x="623" y="59"/>
                </a:lnTo>
                <a:lnTo>
                  <a:pt x="669" y="45"/>
                </a:lnTo>
                <a:lnTo>
                  <a:pt x="717" y="33"/>
                </a:lnTo>
                <a:lnTo>
                  <a:pt x="766" y="23"/>
                </a:lnTo>
                <a:lnTo>
                  <a:pt x="815" y="15"/>
                </a:lnTo>
                <a:lnTo>
                  <a:pt x="865" y="9"/>
                </a:lnTo>
                <a:lnTo>
                  <a:pt x="916" y="3"/>
                </a:lnTo>
                <a:lnTo>
                  <a:pt x="968" y="1"/>
                </a:lnTo>
                <a:lnTo>
                  <a:pt x="1020" y="0"/>
                </a:lnTo>
                <a:lnTo>
                  <a:pt x="1073" y="1"/>
                </a:lnTo>
                <a:lnTo>
                  <a:pt x="1124" y="3"/>
                </a:lnTo>
                <a:lnTo>
                  <a:pt x="1176" y="9"/>
                </a:lnTo>
                <a:lnTo>
                  <a:pt x="1226" y="15"/>
                </a:lnTo>
                <a:lnTo>
                  <a:pt x="1275" y="23"/>
                </a:lnTo>
                <a:lnTo>
                  <a:pt x="1324" y="33"/>
                </a:lnTo>
                <a:lnTo>
                  <a:pt x="1371" y="45"/>
                </a:lnTo>
                <a:lnTo>
                  <a:pt x="1417" y="59"/>
                </a:lnTo>
                <a:lnTo>
                  <a:pt x="1462" y="73"/>
                </a:lnTo>
                <a:lnTo>
                  <a:pt x="1506" y="90"/>
                </a:lnTo>
                <a:lnTo>
                  <a:pt x="1549" y="108"/>
                </a:lnTo>
                <a:lnTo>
                  <a:pt x="1591" y="127"/>
                </a:lnTo>
                <a:lnTo>
                  <a:pt x="1631" y="147"/>
                </a:lnTo>
                <a:lnTo>
                  <a:pt x="1669" y="169"/>
                </a:lnTo>
                <a:lnTo>
                  <a:pt x="1707" y="192"/>
                </a:lnTo>
                <a:lnTo>
                  <a:pt x="1741" y="217"/>
                </a:lnTo>
                <a:lnTo>
                  <a:pt x="1775" y="242"/>
                </a:lnTo>
                <a:lnTo>
                  <a:pt x="1807" y="269"/>
                </a:lnTo>
                <a:lnTo>
                  <a:pt x="1838" y="298"/>
                </a:lnTo>
                <a:lnTo>
                  <a:pt x="1866" y="327"/>
                </a:lnTo>
                <a:lnTo>
                  <a:pt x="1893" y="357"/>
                </a:lnTo>
                <a:lnTo>
                  <a:pt x="1917" y="388"/>
                </a:lnTo>
                <a:lnTo>
                  <a:pt x="1939" y="420"/>
                </a:lnTo>
                <a:lnTo>
                  <a:pt x="1960" y="452"/>
                </a:lnTo>
                <a:lnTo>
                  <a:pt x="1978" y="486"/>
                </a:lnTo>
                <a:lnTo>
                  <a:pt x="1995" y="520"/>
                </a:lnTo>
                <a:lnTo>
                  <a:pt x="2009" y="556"/>
                </a:lnTo>
                <a:lnTo>
                  <a:pt x="2019" y="592"/>
                </a:lnTo>
                <a:lnTo>
                  <a:pt x="2028" y="628"/>
                </a:lnTo>
                <a:lnTo>
                  <a:pt x="2034" y="665"/>
                </a:lnTo>
                <a:lnTo>
                  <a:pt x="2038" y="702"/>
                </a:lnTo>
                <a:lnTo>
                  <a:pt x="2041" y="741"/>
                </a:lnTo>
                <a:lnTo>
                  <a:pt x="2038" y="778"/>
                </a:lnTo>
                <a:lnTo>
                  <a:pt x="2034" y="817"/>
                </a:lnTo>
                <a:lnTo>
                  <a:pt x="2028" y="854"/>
                </a:lnTo>
                <a:lnTo>
                  <a:pt x="2019" y="890"/>
                </a:lnTo>
                <a:lnTo>
                  <a:pt x="2009" y="926"/>
                </a:lnTo>
                <a:lnTo>
                  <a:pt x="1995" y="960"/>
                </a:lnTo>
                <a:lnTo>
                  <a:pt x="1978" y="995"/>
                </a:lnTo>
                <a:lnTo>
                  <a:pt x="1960" y="1028"/>
                </a:lnTo>
                <a:lnTo>
                  <a:pt x="1939" y="1062"/>
                </a:lnTo>
                <a:lnTo>
                  <a:pt x="1917" y="1093"/>
                </a:lnTo>
                <a:lnTo>
                  <a:pt x="1893" y="1125"/>
                </a:lnTo>
                <a:lnTo>
                  <a:pt x="1866" y="1154"/>
                </a:lnTo>
                <a:lnTo>
                  <a:pt x="1838" y="1184"/>
                </a:lnTo>
                <a:lnTo>
                  <a:pt x="1807" y="1211"/>
                </a:lnTo>
                <a:lnTo>
                  <a:pt x="1775" y="1238"/>
                </a:lnTo>
                <a:lnTo>
                  <a:pt x="1741" y="1264"/>
                </a:lnTo>
                <a:lnTo>
                  <a:pt x="1707" y="1288"/>
                </a:lnTo>
                <a:lnTo>
                  <a:pt x="1669" y="1311"/>
                </a:lnTo>
                <a:lnTo>
                  <a:pt x="1631" y="1334"/>
                </a:lnTo>
                <a:lnTo>
                  <a:pt x="1591" y="1355"/>
                </a:lnTo>
                <a:lnTo>
                  <a:pt x="1549" y="1374"/>
                </a:lnTo>
                <a:lnTo>
                  <a:pt x="1506" y="1391"/>
                </a:lnTo>
                <a:lnTo>
                  <a:pt x="1462" y="1407"/>
                </a:lnTo>
                <a:lnTo>
                  <a:pt x="1417" y="1423"/>
                </a:lnTo>
                <a:lnTo>
                  <a:pt x="1371" y="1436"/>
                </a:lnTo>
                <a:lnTo>
                  <a:pt x="1324" y="1447"/>
                </a:lnTo>
                <a:lnTo>
                  <a:pt x="1275" y="1457"/>
                </a:lnTo>
                <a:lnTo>
                  <a:pt x="1226" y="1465"/>
                </a:lnTo>
                <a:lnTo>
                  <a:pt x="1176" y="1472"/>
                </a:lnTo>
                <a:lnTo>
                  <a:pt x="1124" y="1477"/>
                </a:lnTo>
                <a:lnTo>
                  <a:pt x="1073" y="1479"/>
                </a:lnTo>
                <a:lnTo>
                  <a:pt x="1020" y="1481"/>
                </a:lnTo>
                <a:lnTo>
                  <a:pt x="968" y="1479"/>
                </a:lnTo>
                <a:lnTo>
                  <a:pt x="916" y="1477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7"/>
                </a:lnTo>
                <a:lnTo>
                  <a:pt x="717" y="1447"/>
                </a:lnTo>
                <a:lnTo>
                  <a:pt x="669" y="1436"/>
                </a:lnTo>
                <a:lnTo>
                  <a:pt x="623" y="1423"/>
                </a:lnTo>
                <a:lnTo>
                  <a:pt x="578" y="1407"/>
                </a:lnTo>
                <a:lnTo>
                  <a:pt x="534" y="1391"/>
                </a:lnTo>
                <a:lnTo>
                  <a:pt x="491" y="1374"/>
                </a:lnTo>
                <a:lnTo>
                  <a:pt x="449" y="1355"/>
                </a:lnTo>
                <a:lnTo>
                  <a:pt x="410" y="1334"/>
                </a:lnTo>
                <a:lnTo>
                  <a:pt x="371" y="1311"/>
                </a:lnTo>
                <a:lnTo>
                  <a:pt x="334" y="1288"/>
                </a:lnTo>
                <a:lnTo>
                  <a:pt x="299" y="1264"/>
                </a:lnTo>
                <a:lnTo>
                  <a:pt x="264" y="1238"/>
                </a:lnTo>
                <a:lnTo>
                  <a:pt x="232" y="1211"/>
                </a:lnTo>
                <a:lnTo>
                  <a:pt x="203" y="1184"/>
                </a:lnTo>
                <a:lnTo>
                  <a:pt x="174" y="1154"/>
                </a:lnTo>
                <a:lnTo>
                  <a:pt x="147" y="1125"/>
                </a:lnTo>
                <a:lnTo>
                  <a:pt x="123" y="1093"/>
                </a:lnTo>
                <a:lnTo>
                  <a:pt x="101" y="1062"/>
                </a:lnTo>
                <a:lnTo>
                  <a:pt x="81" y="1028"/>
                </a:lnTo>
                <a:lnTo>
                  <a:pt x="61" y="995"/>
                </a:lnTo>
                <a:lnTo>
                  <a:pt x="46" y="960"/>
                </a:lnTo>
                <a:lnTo>
                  <a:pt x="32" y="926"/>
                </a:lnTo>
                <a:lnTo>
                  <a:pt x="20" y="890"/>
                </a:lnTo>
                <a:lnTo>
                  <a:pt x="11" y="854"/>
                </a:lnTo>
                <a:lnTo>
                  <a:pt x="5" y="817"/>
                </a:lnTo>
                <a:lnTo>
                  <a:pt x="1" y="778"/>
                </a:lnTo>
                <a:lnTo>
                  <a:pt x="0" y="74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02" name="Freeform 46"/>
          <p:cNvSpPr>
            <a:spLocks/>
          </p:cNvSpPr>
          <p:nvPr/>
        </p:nvSpPr>
        <p:spPr bwMode="auto">
          <a:xfrm>
            <a:off x="6196013" y="4398963"/>
            <a:ext cx="1620837" cy="1174750"/>
          </a:xfrm>
          <a:custGeom>
            <a:avLst/>
            <a:gdLst>
              <a:gd name="T0" fmla="*/ 2147483646 w 2041"/>
              <a:gd name="T1" fmla="*/ 2147483646 h 1481"/>
              <a:gd name="T2" fmla="*/ 2147483646 w 2041"/>
              <a:gd name="T3" fmla="*/ 2147483646 h 1481"/>
              <a:gd name="T4" fmla="*/ 2147483646 w 2041"/>
              <a:gd name="T5" fmla="*/ 2147483646 h 1481"/>
              <a:gd name="T6" fmla="*/ 2147483646 w 2041"/>
              <a:gd name="T7" fmla="*/ 2147483646 h 1481"/>
              <a:gd name="T8" fmla="*/ 2147483646 w 2041"/>
              <a:gd name="T9" fmla="*/ 2147483646 h 1481"/>
              <a:gd name="T10" fmla="*/ 2147483646 w 2041"/>
              <a:gd name="T11" fmla="*/ 2147483646 h 1481"/>
              <a:gd name="T12" fmla="*/ 2147483646 w 2041"/>
              <a:gd name="T13" fmla="*/ 2147483646 h 1481"/>
              <a:gd name="T14" fmla="*/ 2147483646 w 2041"/>
              <a:gd name="T15" fmla="*/ 2147483646 h 1481"/>
              <a:gd name="T16" fmla="*/ 2147483646 w 2041"/>
              <a:gd name="T17" fmla="*/ 2147483646 h 1481"/>
              <a:gd name="T18" fmla="*/ 2147483646 w 2041"/>
              <a:gd name="T19" fmla="*/ 2147483646 h 1481"/>
              <a:gd name="T20" fmla="*/ 2147483646 w 2041"/>
              <a:gd name="T21" fmla="*/ 0 h 1481"/>
              <a:gd name="T22" fmla="*/ 2147483646 w 2041"/>
              <a:gd name="T23" fmla="*/ 2147483646 h 1481"/>
              <a:gd name="T24" fmla="*/ 2147483646 w 2041"/>
              <a:gd name="T25" fmla="*/ 2147483646 h 1481"/>
              <a:gd name="T26" fmla="*/ 2147483646 w 2041"/>
              <a:gd name="T27" fmla="*/ 2147483646 h 1481"/>
              <a:gd name="T28" fmla="*/ 2147483646 w 2041"/>
              <a:gd name="T29" fmla="*/ 2147483646 h 1481"/>
              <a:gd name="T30" fmla="*/ 2147483646 w 2041"/>
              <a:gd name="T31" fmla="*/ 2147483646 h 1481"/>
              <a:gd name="T32" fmla="*/ 2147483646 w 2041"/>
              <a:gd name="T33" fmla="*/ 2147483646 h 1481"/>
              <a:gd name="T34" fmla="*/ 2147483646 w 2041"/>
              <a:gd name="T35" fmla="*/ 2147483646 h 1481"/>
              <a:gd name="T36" fmla="*/ 2147483646 w 2041"/>
              <a:gd name="T37" fmla="*/ 2147483646 h 1481"/>
              <a:gd name="T38" fmla="*/ 2147483646 w 2041"/>
              <a:gd name="T39" fmla="*/ 2147483646 h 1481"/>
              <a:gd name="T40" fmla="*/ 2147483646 w 2041"/>
              <a:gd name="T41" fmla="*/ 2147483646 h 1481"/>
              <a:gd name="T42" fmla="*/ 2147483646 w 2041"/>
              <a:gd name="T43" fmla="*/ 2147483646 h 1481"/>
              <a:gd name="T44" fmla="*/ 2147483646 w 2041"/>
              <a:gd name="T45" fmla="*/ 2147483646 h 1481"/>
              <a:gd name="T46" fmla="*/ 2147483646 w 2041"/>
              <a:gd name="T47" fmla="*/ 2147483646 h 1481"/>
              <a:gd name="T48" fmla="*/ 2147483646 w 2041"/>
              <a:gd name="T49" fmla="*/ 2147483646 h 1481"/>
              <a:gd name="T50" fmla="*/ 2147483646 w 2041"/>
              <a:gd name="T51" fmla="*/ 2147483646 h 1481"/>
              <a:gd name="T52" fmla="*/ 2147483646 w 2041"/>
              <a:gd name="T53" fmla="*/ 2147483646 h 1481"/>
              <a:gd name="T54" fmla="*/ 2147483646 w 2041"/>
              <a:gd name="T55" fmla="*/ 2147483646 h 1481"/>
              <a:gd name="T56" fmla="*/ 2147483646 w 2041"/>
              <a:gd name="T57" fmla="*/ 2147483646 h 1481"/>
              <a:gd name="T58" fmla="*/ 2147483646 w 2041"/>
              <a:gd name="T59" fmla="*/ 2147483646 h 1481"/>
              <a:gd name="T60" fmla="*/ 2147483646 w 2041"/>
              <a:gd name="T61" fmla="*/ 2147483646 h 1481"/>
              <a:gd name="T62" fmla="*/ 2147483646 w 2041"/>
              <a:gd name="T63" fmla="*/ 2147483646 h 1481"/>
              <a:gd name="T64" fmla="*/ 2147483646 w 2041"/>
              <a:gd name="T65" fmla="*/ 2147483646 h 1481"/>
              <a:gd name="T66" fmla="*/ 2147483646 w 2041"/>
              <a:gd name="T67" fmla="*/ 2147483646 h 1481"/>
              <a:gd name="T68" fmla="*/ 2147483646 w 2041"/>
              <a:gd name="T69" fmla="*/ 2147483646 h 1481"/>
              <a:gd name="T70" fmla="*/ 2147483646 w 2041"/>
              <a:gd name="T71" fmla="*/ 2147483646 h 1481"/>
              <a:gd name="T72" fmla="*/ 2147483646 w 2041"/>
              <a:gd name="T73" fmla="*/ 2147483646 h 1481"/>
              <a:gd name="T74" fmla="*/ 2147483646 w 2041"/>
              <a:gd name="T75" fmla="*/ 2147483646 h 1481"/>
              <a:gd name="T76" fmla="*/ 2147483646 w 2041"/>
              <a:gd name="T77" fmla="*/ 2147483646 h 1481"/>
              <a:gd name="T78" fmla="*/ 2147483646 w 2041"/>
              <a:gd name="T79" fmla="*/ 2147483646 h 1481"/>
              <a:gd name="T80" fmla="*/ 2147483646 w 2041"/>
              <a:gd name="T81" fmla="*/ 2147483646 h 1481"/>
              <a:gd name="T82" fmla="*/ 2147483646 w 2041"/>
              <a:gd name="T83" fmla="*/ 2147483646 h 1481"/>
              <a:gd name="T84" fmla="*/ 2147483646 w 2041"/>
              <a:gd name="T85" fmla="*/ 2147483646 h 14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1"/>
              <a:gd name="T130" fmla="*/ 0 h 1481"/>
              <a:gd name="T131" fmla="*/ 2041 w 2041"/>
              <a:gd name="T132" fmla="*/ 1481 h 14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1" h="1481">
                <a:moveTo>
                  <a:pt x="0" y="741"/>
                </a:moveTo>
                <a:lnTo>
                  <a:pt x="1" y="702"/>
                </a:lnTo>
                <a:lnTo>
                  <a:pt x="5" y="665"/>
                </a:lnTo>
                <a:lnTo>
                  <a:pt x="11" y="628"/>
                </a:lnTo>
                <a:lnTo>
                  <a:pt x="20" y="592"/>
                </a:lnTo>
                <a:lnTo>
                  <a:pt x="32" y="556"/>
                </a:lnTo>
                <a:lnTo>
                  <a:pt x="46" y="520"/>
                </a:lnTo>
                <a:lnTo>
                  <a:pt x="61" y="486"/>
                </a:lnTo>
                <a:lnTo>
                  <a:pt x="81" y="452"/>
                </a:lnTo>
                <a:lnTo>
                  <a:pt x="101" y="420"/>
                </a:lnTo>
                <a:lnTo>
                  <a:pt x="123" y="388"/>
                </a:lnTo>
                <a:lnTo>
                  <a:pt x="147" y="357"/>
                </a:lnTo>
                <a:lnTo>
                  <a:pt x="174" y="327"/>
                </a:lnTo>
                <a:lnTo>
                  <a:pt x="203" y="298"/>
                </a:lnTo>
                <a:lnTo>
                  <a:pt x="232" y="269"/>
                </a:lnTo>
                <a:lnTo>
                  <a:pt x="264" y="242"/>
                </a:lnTo>
                <a:lnTo>
                  <a:pt x="299" y="217"/>
                </a:lnTo>
                <a:lnTo>
                  <a:pt x="334" y="192"/>
                </a:lnTo>
                <a:lnTo>
                  <a:pt x="371" y="169"/>
                </a:lnTo>
                <a:lnTo>
                  <a:pt x="410" y="147"/>
                </a:lnTo>
                <a:lnTo>
                  <a:pt x="449" y="127"/>
                </a:lnTo>
                <a:lnTo>
                  <a:pt x="491" y="108"/>
                </a:lnTo>
                <a:lnTo>
                  <a:pt x="534" y="90"/>
                </a:lnTo>
                <a:lnTo>
                  <a:pt x="578" y="73"/>
                </a:lnTo>
                <a:lnTo>
                  <a:pt x="623" y="59"/>
                </a:lnTo>
                <a:lnTo>
                  <a:pt x="669" y="45"/>
                </a:lnTo>
                <a:lnTo>
                  <a:pt x="717" y="33"/>
                </a:lnTo>
                <a:lnTo>
                  <a:pt x="766" y="23"/>
                </a:lnTo>
                <a:lnTo>
                  <a:pt x="815" y="15"/>
                </a:lnTo>
                <a:lnTo>
                  <a:pt x="865" y="9"/>
                </a:lnTo>
                <a:lnTo>
                  <a:pt x="916" y="3"/>
                </a:lnTo>
                <a:lnTo>
                  <a:pt x="968" y="1"/>
                </a:lnTo>
                <a:lnTo>
                  <a:pt x="1020" y="0"/>
                </a:lnTo>
                <a:lnTo>
                  <a:pt x="1073" y="1"/>
                </a:lnTo>
                <a:lnTo>
                  <a:pt x="1124" y="3"/>
                </a:lnTo>
                <a:lnTo>
                  <a:pt x="1176" y="9"/>
                </a:lnTo>
                <a:lnTo>
                  <a:pt x="1226" y="15"/>
                </a:lnTo>
                <a:lnTo>
                  <a:pt x="1275" y="23"/>
                </a:lnTo>
                <a:lnTo>
                  <a:pt x="1324" y="33"/>
                </a:lnTo>
                <a:lnTo>
                  <a:pt x="1371" y="45"/>
                </a:lnTo>
                <a:lnTo>
                  <a:pt x="1417" y="59"/>
                </a:lnTo>
                <a:lnTo>
                  <a:pt x="1462" y="73"/>
                </a:lnTo>
                <a:lnTo>
                  <a:pt x="1506" y="90"/>
                </a:lnTo>
                <a:lnTo>
                  <a:pt x="1549" y="108"/>
                </a:lnTo>
                <a:lnTo>
                  <a:pt x="1591" y="127"/>
                </a:lnTo>
                <a:lnTo>
                  <a:pt x="1631" y="147"/>
                </a:lnTo>
                <a:lnTo>
                  <a:pt x="1669" y="169"/>
                </a:lnTo>
                <a:lnTo>
                  <a:pt x="1707" y="192"/>
                </a:lnTo>
                <a:lnTo>
                  <a:pt x="1741" y="217"/>
                </a:lnTo>
                <a:lnTo>
                  <a:pt x="1775" y="242"/>
                </a:lnTo>
                <a:lnTo>
                  <a:pt x="1807" y="269"/>
                </a:lnTo>
                <a:lnTo>
                  <a:pt x="1838" y="298"/>
                </a:lnTo>
                <a:lnTo>
                  <a:pt x="1866" y="327"/>
                </a:lnTo>
                <a:lnTo>
                  <a:pt x="1893" y="357"/>
                </a:lnTo>
                <a:lnTo>
                  <a:pt x="1917" y="388"/>
                </a:lnTo>
                <a:lnTo>
                  <a:pt x="1939" y="420"/>
                </a:lnTo>
                <a:lnTo>
                  <a:pt x="1960" y="452"/>
                </a:lnTo>
                <a:lnTo>
                  <a:pt x="1978" y="486"/>
                </a:lnTo>
                <a:lnTo>
                  <a:pt x="1995" y="520"/>
                </a:lnTo>
                <a:lnTo>
                  <a:pt x="2009" y="556"/>
                </a:lnTo>
                <a:lnTo>
                  <a:pt x="2019" y="592"/>
                </a:lnTo>
                <a:lnTo>
                  <a:pt x="2028" y="628"/>
                </a:lnTo>
                <a:lnTo>
                  <a:pt x="2034" y="665"/>
                </a:lnTo>
                <a:lnTo>
                  <a:pt x="2038" y="702"/>
                </a:lnTo>
                <a:lnTo>
                  <a:pt x="2041" y="741"/>
                </a:lnTo>
                <a:lnTo>
                  <a:pt x="2038" y="778"/>
                </a:lnTo>
                <a:lnTo>
                  <a:pt x="2034" y="817"/>
                </a:lnTo>
                <a:lnTo>
                  <a:pt x="2028" y="854"/>
                </a:lnTo>
                <a:lnTo>
                  <a:pt x="2019" y="890"/>
                </a:lnTo>
                <a:lnTo>
                  <a:pt x="2009" y="926"/>
                </a:lnTo>
                <a:lnTo>
                  <a:pt x="1995" y="960"/>
                </a:lnTo>
                <a:lnTo>
                  <a:pt x="1978" y="995"/>
                </a:lnTo>
                <a:lnTo>
                  <a:pt x="1960" y="1028"/>
                </a:lnTo>
                <a:lnTo>
                  <a:pt x="1939" y="1062"/>
                </a:lnTo>
                <a:lnTo>
                  <a:pt x="1917" y="1093"/>
                </a:lnTo>
                <a:lnTo>
                  <a:pt x="1893" y="1125"/>
                </a:lnTo>
                <a:lnTo>
                  <a:pt x="1866" y="1154"/>
                </a:lnTo>
                <a:lnTo>
                  <a:pt x="1838" y="1184"/>
                </a:lnTo>
                <a:lnTo>
                  <a:pt x="1807" y="1211"/>
                </a:lnTo>
                <a:lnTo>
                  <a:pt x="1775" y="1238"/>
                </a:lnTo>
                <a:lnTo>
                  <a:pt x="1741" y="1264"/>
                </a:lnTo>
                <a:lnTo>
                  <a:pt x="1707" y="1288"/>
                </a:lnTo>
                <a:lnTo>
                  <a:pt x="1669" y="1311"/>
                </a:lnTo>
                <a:lnTo>
                  <a:pt x="1631" y="1334"/>
                </a:lnTo>
                <a:lnTo>
                  <a:pt x="1591" y="1355"/>
                </a:lnTo>
                <a:lnTo>
                  <a:pt x="1549" y="1374"/>
                </a:lnTo>
                <a:lnTo>
                  <a:pt x="1506" y="1391"/>
                </a:lnTo>
                <a:lnTo>
                  <a:pt x="1462" y="1407"/>
                </a:lnTo>
                <a:lnTo>
                  <a:pt x="1417" y="1423"/>
                </a:lnTo>
                <a:lnTo>
                  <a:pt x="1371" y="1436"/>
                </a:lnTo>
                <a:lnTo>
                  <a:pt x="1324" y="1447"/>
                </a:lnTo>
                <a:lnTo>
                  <a:pt x="1275" y="1457"/>
                </a:lnTo>
                <a:lnTo>
                  <a:pt x="1226" y="1465"/>
                </a:lnTo>
                <a:lnTo>
                  <a:pt x="1176" y="1472"/>
                </a:lnTo>
                <a:lnTo>
                  <a:pt x="1124" y="1477"/>
                </a:lnTo>
                <a:lnTo>
                  <a:pt x="1073" y="1479"/>
                </a:lnTo>
                <a:lnTo>
                  <a:pt x="1020" y="1481"/>
                </a:lnTo>
                <a:lnTo>
                  <a:pt x="968" y="1479"/>
                </a:lnTo>
                <a:lnTo>
                  <a:pt x="916" y="1477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7"/>
                </a:lnTo>
                <a:lnTo>
                  <a:pt x="717" y="1447"/>
                </a:lnTo>
                <a:lnTo>
                  <a:pt x="669" y="1436"/>
                </a:lnTo>
                <a:lnTo>
                  <a:pt x="623" y="1423"/>
                </a:lnTo>
                <a:lnTo>
                  <a:pt x="578" y="1407"/>
                </a:lnTo>
                <a:lnTo>
                  <a:pt x="534" y="1391"/>
                </a:lnTo>
                <a:lnTo>
                  <a:pt x="491" y="1374"/>
                </a:lnTo>
                <a:lnTo>
                  <a:pt x="449" y="1355"/>
                </a:lnTo>
                <a:lnTo>
                  <a:pt x="410" y="1334"/>
                </a:lnTo>
                <a:lnTo>
                  <a:pt x="371" y="1311"/>
                </a:lnTo>
                <a:lnTo>
                  <a:pt x="334" y="1288"/>
                </a:lnTo>
                <a:lnTo>
                  <a:pt x="299" y="1264"/>
                </a:lnTo>
                <a:lnTo>
                  <a:pt x="264" y="1238"/>
                </a:lnTo>
                <a:lnTo>
                  <a:pt x="232" y="1211"/>
                </a:lnTo>
                <a:lnTo>
                  <a:pt x="203" y="1184"/>
                </a:lnTo>
                <a:lnTo>
                  <a:pt x="174" y="1154"/>
                </a:lnTo>
                <a:lnTo>
                  <a:pt x="147" y="1125"/>
                </a:lnTo>
                <a:lnTo>
                  <a:pt x="123" y="1093"/>
                </a:lnTo>
                <a:lnTo>
                  <a:pt x="101" y="1062"/>
                </a:lnTo>
                <a:lnTo>
                  <a:pt x="81" y="1028"/>
                </a:lnTo>
                <a:lnTo>
                  <a:pt x="61" y="995"/>
                </a:lnTo>
                <a:lnTo>
                  <a:pt x="46" y="960"/>
                </a:lnTo>
                <a:lnTo>
                  <a:pt x="32" y="926"/>
                </a:lnTo>
                <a:lnTo>
                  <a:pt x="20" y="890"/>
                </a:lnTo>
                <a:lnTo>
                  <a:pt x="11" y="854"/>
                </a:lnTo>
                <a:lnTo>
                  <a:pt x="5" y="817"/>
                </a:lnTo>
                <a:lnTo>
                  <a:pt x="1" y="778"/>
                </a:lnTo>
                <a:lnTo>
                  <a:pt x="0" y="741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03" name="Freeform 47"/>
          <p:cNvSpPr>
            <a:spLocks/>
          </p:cNvSpPr>
          <p:nvPr/>
        </p:nvSpPr>
        <p:spPr bwMode="auto">
          <a:xfrm>
            <a:off x="6196013" y="4986338"/>
            <a:ext cx="1620837" cy="1587"/>
          </a:xfrm>
          <a:custGeom>
            <a:avLst/>
            <a:gdLst>
              <a:gd name="T0" fmla="*/ 2147483646 w 2041"/>
              <a:gd name="T1" fmla="*/ 0 h 1587"/>
              <a:gd name="T2" fmla="*/ 0 w 2041"/>
              <a:gd name="T3" fmla="*/ 0 h 1587"/>
              <a:gd name="T4" fmla="*/ 0 w 2041"/>
              <a:gd name="T5" fmla="*/ 0 h 1587"/>
              <a:gd name="T6" fmla="*/ 0 60000 65536"/>
              <a:gd name="T7" fmla="*/ 0 60000 65536"/>
              <a:gd name="T8" fmla="*/ 0 60000 65536"/>
              <a:gd name="T9" fmla="*/ 0 w 2041"/>
              <a:gd name="T10" fmla="*/ 0 h 1587"/>
              <a:gd name="T11" fmla="*/ 2041 w 2041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1" h="1587">
                <a:moveTo>
                  <a:pt x="2041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4677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04" name="Rectangle 48"/>
          <p:cNvSpPr>
            <a:spLocks noChangeArrowheads="1"/>
          </p:cNvSpPr>
          <p:nvPr/>
        </p:nvSpPr>
        <p:spPr bwMode="auto">
          <a:xfrm>
            <a:off x="6831013" y="4687888"/>
            <a:ext cx="3841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300" b="0">
                <a:solidFill>
                  <a:srgbClr val="000000"/>
                </a:solidFill>
              </a:rPr>
              <a:t>ASIC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5" name="Rectangle 49"/>
          <p:cNvSpPr>
            <a:spLocks noChangeArrowheads="1"/>
          </p:cNvSpPr>
          <p:nvPr/>
        </p:nvSpPr>
        <p:spPr bwMode="auto">
          <a:xfrm>
            <a:off x="6684963" y="5003800"/>
            <a:ext cx="723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Application 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6" name="Rectangle 50"/>
          <p:cNvSpPr>
            <a:spLocks noChangeArrowheads="1"/>
          </p:cNvSpPr>
          <p:nvPr/>
        </p:nvSpPr>
        <p:spPr bwMode="auto">
          <a:xfrm>
            <a:off x="6789738" y="5167313"/>
            <a:ext cx="55624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 dirty="0" smtClean="0">
                <a:solidFill>
                  <a:srgbClr val="000000"/>
                </a:solidFill>
              </a:rPr>
              <a:t>-specific </a:t>
            </a:r>
            <a:endParaRPr lang="en-US" altLang="fa-IR" sz="21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7" name="Rectangle 51"/>
          <p:cNvSpPr>
            <a:spLocks noChangeArrowheads="1"/>
          </p:cNvSpPr>
          <p:nvPr/>
        </p:nvSpPr>
        <p:spPr bwMode="auto">
          <a:xfrm>
            <a:off x="6704013" y="5330825"/>
            <a:ext cx="6445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computing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08" name="Freeform 53"/>
          <p:cNvSpPr>
            <a:spLocks/>
          </p:cNvSpPr>
          <p:nvPr/>
        </p:nvSpPr>
        <p:spPr bwMode="auto">
          <a:xfrm>
            <a:off x="5022850" y="2636838"/>
            <a:ext cx="1538288" cy="1116012"/>
          </a:xfrm>
          <a:custGeom>
            <a:avLst/>
            <a:gdLst>
              <a:gd name="T0" fmla="*/ 2147483646 w 1938"/>
              <a:gd name="T1" fmla="*/ 2147483646 h 1407"/>
              <a:gd name="T2" fmla="*/ 2147483646 w 1938"/>
              <a:gd name="T3" fmla="*/ 2147483646 h 1407"/>
              <a:gd name="T4" fmla="*/ 2147483646 w 1938"/>
              <a:gd name="T5" fmla="*/ 2147483646 h 1407"/>
              <a:gd name="T6" fmla="*/ 2147483646 w 1938"/>
              <a:gd name="T7" fmla="*/ 2147483646 h 1407"/>
              <a:gd name="T8" fmla="*/ 2147483646 w 1938"/>
              <a:gd name="T9" fmla="*/ 2147483646 h 1407"/>
              <a:gd name="T10" fmla="*/ 2147483646 w 1938"/>
              <a:gd name="T11" fmla="*/ 2147483646 h 1407"/>
              <a:gd name="T12" fmla="*/ 2147483646 w 1938"/>
              <a:gd name="T13" fmla="*/ 2147483646 h 1407"/>
              <a:gd name="T14" fmla="*/ 2147483646 w 1938"/>
              <a:gd name="T15" fmla="*/ 2147483646 h 1407"/>
              <a:gd name="T16" fmla="*/ 2147483646 w 1938"/>
              <a:gd name="T17" fmla="*/ 2147483646 h 1407"/>
              <a:gd name="T18" fmla="*/ 2147483646 w 1938"/>
              <a:gd name="T19" fmla="*/ 2147483646 h 1407"/>
              <a:gd name="T20" fmla="*/ 2147483646 w 1938"/>
              <a:gd name="T21" fmla="*/ 0 h 1407"/>
              <a:gd name="T22" fmla="*/ 2147483646 w 1938"/>
              <a:gd name="T23" fmla="*/ 2147483646 h 1407"/>
              <a:gd name="T24" fmla="*/ 2147483646 w 1938"/>
              <a:gd name="T25" fmla="*/ 2147483646 h 1407"/>
              <a:gd name="T26" fmla="*/ 2147483646 w 1938"/>
              <a:gd name="T27" fmla="*/ 2147483646 h 1407"/>
              <a:gd name="T28" fmla="*/ 2147483646 w 1938"/>
              <a:gd name="T29" fmla="*/ 2147483646 h 1407"/>
              <a:gd name="T30" fmla="*/ 2147483646 w 1938"/>
              <a:gd name="T31" fmla="*/ 2147483646 h 1407"/>
              <a:gd name="T32" fmla="*/ 2147483646 w 1938"/>
              <a:gd name="T33" fmla="*/ 2147483646 h 1407"/>
              <a:gd name="T34" fmla="*/ 2147483646 w 1938"/>
              <a:gd name="T35" fmla="*/ 2147483646 h 1407"/>
              <a:gd name="T36" fmla="*/ 2147483646 w 1938"/>
              <a:gd name="T37" fmla="*/ 2147483646 h 1407"/>
              <a:gd name="T38" fmla="*/ 2147483646 w 1938"/>
              <a:gd name="T39" fmla="*/ 2147483646 h 1407"/>
              <a:gd name="T40" fmla="*/ 2147483646 w 1938"/>
              <a:gd name="T41" fmla="*/ 2147483646 h 1407"/>
              <a:gd name="T42" fmla="*/ 2147483646 w 1938"/>
              <a:gd name="T43" fmla="*/ 2147483646 h 1407"/>
              <a:gd name="T44" fmla="*/ 2147483646 w 1938"/>
              <a:gd name="T45" fmla="*/ 2147483646 h 1407"/>
              <a:gd name="T46" fmla="*/ 2147483646 w 1938"/>
              <a:gd name="T47" fmla="*/ 2147483646 h 1407"/>
              <a:gd name="T48" fmla="*/ 2147483646 w 1938"/>
              <a:gd name="T49" fmla="*/ 2147483646 h 1407"/>
              <a:gd name="T50" fmla="*/ 2147483646 w 1938"/>
              <a:gd name="T51" fmla="*/ 2147483646 h 1407"/>
              <a:gd name="T52" fmla="*/ 2147483646 w 1938"/>
              <a:gd name="T53" fmla="*/ 2147483646 h 1407"/>
              <a:gd name="T54" fmla="*/ 2147483646 w 1938"/>
              <a:gd name="T55" fmla="*/ 2147483646 h 1407"/>
              <a:gd name="T56" fmla="*/ 2147483646 w 1938"/>
              <a:gd name="T57" fmla="*/ 2147483646 h 1407"/>
              <a:gd name="T58" fmla="*/ 2147483646 w 1938"/>
              <a:gd name="T59" fmla="*/ 2147483646 h 1407"/>
              <a:gd name="T60" fmla="*/ 2147483646 w 1938"/>
              <a:gd name="T61" fmla="*/ 2147483646 h 1407"/>
              <a:gd name="T62" fmla="*/ 2147483646 w 1938"/>
              <a:gd name="T63" fmla="*/ 2147483646 h 1407"/>
              <a:gd name="T64" fmla="*/ 2147483646 w 1938"/>
              <a:gd name="T65" fmla="*/ 2147483646 h 1407"/>
              <a:gd name="T66" fmla="*/ 2147483646 w 1938"/>
              <a:gd name="T67" fmla="*/ 2147483646 h 1407"/>
              <a:gd name="T68" fmla="*/ 2147483646 w 1938"/>
              <a:gd name="T69" fmla="*/ 2147483646 h 1407"/>
              <a:gd name="T70" fmla="*/ 2147483646 w 1938"/>
              <a:gd name="T71" fmla="*/ 2147483646 h 1407"/>
              <a:gd name="T72" fmla="*/ 2147483646 w 1938"/>
              <a:gd name="T73" fmla="*/ 2147483646 h 1407"/>
              <a:gd name="T74" fmla="*/ 2147483646 w 1938"/>
              <a:gd name="T75" fmla="*/ 2147483646 h 1407"/>
              <a:gd name="T76" fmla="*/ 2147483646 w 1938"/>
              <a:gd name="T77" fmla="*/ 2147483646 h 1407"/>
              <a:gd name="T78" fmla="*/ 2147483646 w 1938"/>
              <a:gd name="T79" fmla="*/ 2147483646 h 1407"/>
              <a:gd name="T80" fmla="*/ 2147483646 w 1938"/>
              <a:gd name="T81" fmla="*/ 2147483646 h 1407"/>
              <a:gd name="T82" fmla="*/ 2147483646 w 1938"/>
              <a:gd name="T83" fmla="*/ 2147483646 h 1407"/>
              <a:gd name="T84" fmla="*/ 2147483646 w 1938"/>
              <a:gd name="T85" fmla="*/ 2147483646 h 140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938"/>
              <a:gd name="T130" fmla="*/ 0 h 1407"/>
              <a:gd name="T131" fmla="*/ 1938 w 1938"/>
              <a:gd name="T132" fmla="*/ 1407 h 140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938" h="1407">
                <a:moveTo>
                  <a:pt x="0" y="703"/>
                </a:moveTo>
                <a:lnTo>
                  <a:pt x="1" y="667"/>
                </a:lnTo>
                <a:lnTo>
                  <a:pt x="5" y="631"/>
                </a:lnTo>
                <a:lnTo>
                  <a:pt x="12" y="596"/>
                </a:lnTo>
                <a:lnTo>
                  <a:pt x="21" y="561"/>
                </a:lnTo>
                <a:lnTo>
                  <a:pt x="31" y="527"/>
                </a:lnTo>
                <a:lnTo>
                  <a:pt x="44" y="493"/>
                </a:lnTo>
                <a:lnTo>
                  <a:pt x="59" y="461"/>
                </a:lnTo>
                <a:lnTo>
                  <a:pt x="77" y="429"/>
                </a:lnTo>
                <a:lnTo>
                  <a:pt x="96" y="398"/>
                </a:lnTo>
                <a:lnTo>
                  <a:pt x="117" y="368"/>
                </a:lnTo>
                <a:lnTo>
                  <a:pt x="140" y="338"/>
                </a:lnTo>
                <a:lnTo>
                  <a:pt x="166" y="310"/>
                </a:lnTo>
                <a:lnTo>
                  <a:pt x="193" y="283"/>
                </a:lnTo>
                <a:lnTo>
                  <a:pt x="222" y="256"/>
                </a:lnTo>
                <a:lnTo>
                  <a:pt x="252" y="230"/>
                </a:lnTo>
                <a:lnTo>
                  <a:pt x="284" y="206"/>
                </a:lnTo>
                <a:lnTo>
                  <a:pt x="318" y="183"/>
                </a:lnTo>
                <a:lnTo>
                  <a:pt x="354" y="161"/>
                </a:lnTo>
                <a:lnTo>
                  <a:pt x="390" y="140"/>
                </a:lnTo>
                <a:lnTo>
                  <a:pt x="428" y="120"/>
                </a:lnTo>
                <a:lnTo>
                  <a:pt x="467" y="102"/>
                </a:lnTo>
                <a:lnTo>
                  <a:pt x="508" y="85"/>
                </a:lnTo>
                <a:lnTo>
                  <a:pt x="549" y="70"/>
                </a:lnTo>
                <a:lnTo>
                  <a:pt x="593" y="55"/>
                </a:lnTo>
                <a:lnTo>
                  <a:pt x="636" y="43"/>
                </a:lnTo>
                <a:lnTo>
                  <a:pt x="681" y="31"/>
                </a:lnTo>
                <a:lnTo>
                  <a:pt x="728" y="22"/>
                </a:lnTo>
                <a:lnTo>
                  <a:pt x="774" y="14"/>
                </a:lnTo>
                <a:lnTo>
                  <a:pt x="821" y="8"/>
                </a:lnTo>
                <a:lnTo>
                  <a:pt x="870" y="4"/>
                </a:lnTo>
                <a:lnTo>
                  <a:pt x="919" y="0"/>
                </a:lnTo>
                <a:lnTo>
                  <a:pt x="969" y="0"/>
                </a:lnTo>
                <a:lnTo>
                  <a:pt x="1019" y="0"/>
                </a:lnTo>
                <a:lnTo>
                  <a:pt x="1068" y="4"/>
                </a:lnTo>
                <a:lnTo>
                  <a:pt x="1117" y="8"/>
                </a:lnTo>
                <a:lnTo>
                  <a:pt x="1165" y="14"/>
                </a:lnTo>
                <a:lnTo>
                  <a:pt x="1212" y="22"/>
                </a:lnTo>
                <a:lnTo>
                  <a:pt x="1258" y="31"/>
                </a:lnTo>
                <a:lnTo>
                  <a:pt x="1303" y="43"/>
                </a:lnTo>
                <a:lnTo>
                  <a:pt x="1347" y="55"/>
                </a:lnTo>
                <a:lnTo>
                  <a:pt x="1390" y="70"/>
                </a:lnTo>
                <a:lnTo>
                  <a:pt x="1432" y="85"/>
                </a:lnTo>
                <a:lnTo>
                  <a:pt x="1472" y="102"/>
                </a:lnTo>
                <a:lnTo>
                  <a:pt x="1512" y="120"/>
                </a:lnTo>
                <a:lnTo>
                  <a:pt x="1549" y="140"/>
                </a:lnTo>
                <a:lnTo>
                  <a:pt x="1586" y="161"/>
                </a:lnTo>
                <a:lnTo>
                  <a:pt x="1621" y="183"/>
                </a:lnTo>
                <a:lnTo>
                  <a:pt x="1654" y="206"/>
                </a:lnTo>
                <a:lnTo>
                  <a:pt x="1687" y="230"/>
                </a:lnTo>
                <a:lnTo>
                  <a:pt x="1717" y="256"/>
                </a:lnTo>
                <a:lnTo>
                  <a:pt x="1747" y="283"/>
                </a:lnTo>
                <a:lnTo>
                  <a:pt x="1774" y="310"/>
                </a:lnTo>
                <a:lnTo>
                  <a:pt x="1798" y="338"/>
                </a:lnTo>
                <a:lnTo>
                  <a:pt x="1822" y="368"/>
                </a:lnTo>
                <a:lnTo>
                  <a:pt x="1843" y="398"/>
                </a:lnTo>
                <a:lnTo>
                  <a:pt x="1863" y="429"/>
                </a:lnTo>
                <a:lnTo>
                  <a:pt x="1881" y="461"/>
                </a:lnTo>
                <a:lnTo>
                  <a:pt x="1895" y="493"/>
                </a:lnTo>
                <a:lnTo>
                  <a:pt x="1909" y="527"/>
                </a:lnTo>
                <a:lnTo>
                  <a:pt x="1919" y="561"/>
                </a:lnTo>
                <a:lnTo>
                  <a:pt x="1928" y="596"/>
                </a:lnTo>
                <a:lnTo>
                  <a:pt x="1933" y="631"/>
                </a:lnTo>
                <a:lnTo>
                  <a:pt x="1937" y="667"/>
                </a:lnTo>
                <a:lnTo>
                  <a:pt x="1938" y="703"/>
                </a:lnTo>
                <a:lnTo>
                  <a:pt x="1937" y="739"/>
                </a:lnTo>
                <a:lnTo>
                  <a:pt x="1933" y="775"/>
                </a:lnTo>
                <a:lnTo>
                  <a:pt x="1928" y="811"/>
                </a:lnTo>
                <a:lnTo>
                  <a:pt x="1919" y="845"/>
                </a:lnTo>
                <a:lnTo>
                  <a:pt x="1909" y="879"/>
                </a:lnTo>
                <a:lnTo>
                  <a:pt x="1895" y="912"/>
                </a:lnTo>
                <a:lnTo>
                  <a:pt x="1881" y="946"/>
                </a:lnTo>
                <a:lnTo>
                  <a:pt x="1863" y="976"/>
                </a:lnTo>
                <a:lnTo>
                  <a:pt x="1843" y="1008"/>
                </a:lnTo>
                <a:lnTo>
                  <a:pt x="1822" y="1038"/>
                </a:lnTo>
                <a:lnTo>
                  <a:pt x="1798" y="1068"/>
                </a:lnTo>
                <a:lnTo>
                  <a:pt x="1774" y="1096"/>
                </a:lnTo>
                <a:lnTo>
                  <a:pt x="1747" y="1124"/>
                </a:lnTo>
                <a:lnTo>
                  <a:pt x="1717" y="1151"/>
                </a:lnTo>
                <a:lnTo>
                  <a:pt x="1687" y="1175"/>
                </a:lnTo>
                <a:lnTo>
                  <a:pt x="1654" y="1200"/>
                </a:lnTo>
                <a:lnTo>
                  <a:pt x="1621" y="1224"/>
                </a:lnTo>
                <a:lnTo>
                  <a:pt x="1586" y="1246"/>
                </a:lnTo>
                <a:lnTo>
                  <a:pt x="1549" y="1267"/>
                </a:lnTo>
                <a:lnTo>
                  <a:pt x="1512" y="1286"/>
                </a:lnTo>
                <a:lnTo>
                  <a:pt x="1472" y="1305"/>
                </a:lnTo>
                <a:lnTo>
                  <a:pt x="1432" y="1322"/>
                </a:lnTo>
                <a:lnTo>
                  <a:pt x="1390" y="1337"/>
                </a:lnTo>
                <a:lnTo>
                  <a:pt x="1347" y="1351"/>
                </a:lnTo>
                <a:lnTo>
                  <a:pt x="1303" y="1364"/>
                </a:lnTo>
                <a:lnTo>
                  <a:pt x="1258" y="1375"/>
                </a:lnTo>
                <a:lnTo>
                  <a:pt x="1212" y="1385"/>
                </a:lnTo>
                <a:lnTo>
                  <a:pt x="1165" y="1392"/>
                </a:lnTo>
                <a:lnTo>
                  <a:pt x="1117" y="1398"/>
                </a:lnTo>
                <a:lnTo>
                  <a:pt x="1068" y="1403"/>
                </a:lnTo>
                <a:lnTo>
                  <a:pt x="1019" y="1405"/>
                </a:lnTo>
                <a:lnTo>
                  <a:pt x="969" y="1407"/>
                </a:lnTo>
                <a:lnTo>
                  <a:pt x="919" y="1405"/>
                </a:lnTo>
                <a:lnTo>
                  <a:pt x="870" y="1403"/>
                </a:lnTo>
                <a:lnTo>
                  <a:pt x="821" y="1398"/>
                </a:lnTo>
                <a:lnTo>
                  <a:pt x="774" y="1392"/>
                </a:lnTo>
                <a:lnTo>
                  <a:pt x="728" y="1385"/>
                </a:lnTo>
                <a:lnTo>
                  <a:pt x="681" y="1375"/>
                </a:lnTo>
                <a:lnTo>
                  <a:pt x="636" y="1364"/>
                </a:lnTo>
                <a:lnTo>
                  <a:pt x="593" y="1351"/>
                </a:lnTo>
                <a:lnTo>
                  <a:pt x="549" y="1337"/>
                </a:lnTo>
                <a:lnTo>
                  <a:pt x="508" y="1322"/>
                </a:lnTo>
                <a:lnTo>
                  <a:pt x="467" y="1305"/>
                </a:lnTo>
                <a:lnTo>
                  <a:pt x="428" y="1286"/>
                </a:lnTo>
                <a:lnTo>
                  <a:pt x="390" y="1267"/>
                </a:lnTo>
                <a:lnTo>
                  <a:pt x="354" y="1246"/>
                </a:lnTo>
                <a:lnTo>
                  <a:pt x="318" y="1224"/>
                </a:lnTo>
                <a:lnTo>
                  <a:pt x="284" y="1200"/>
                </a:lnTo>
                <a:lnTo>
                  <a:pt x="252" y="1175"/>
                </a:lnTo>
                <a:lnTo>
                  <a:pt x="222" y="1151"/>
                </a:lnTo>
                <a:lnTo>
                  <a:pt x="193" y="1124"/>
                </a:lnTo>
                <a:lnTo>
                  <a:pt x="166" y="1096"/>
                </a:lnTo>
                <a:lnTo>
                  <a:pt x="140" y="1068"/>
                </a:lnTo>
                <a:lnTo>
                  <a:pt x="117" y="1038"/>
                </a:lnTo>
                <a:lnTo>
                  <a:pt x="96" y="1008"/>
                </a:lnTo>
                <a:lnTo>
                  <a:pt x="77" y="976"/>
                </a:lnTo>
                <a:lnTo>
                  <a:pt x="59" y="946"/>
                </a:lnTo>
                <a:lnTo>
                  <a:pt x="44" y="912"/>
                </a:lnTo>
                <a:lnTo>
                  <a:pt x="31" y="879"/>
                </a:lnTo>
                <a:lnTo>
                  <a:pt x="21" y="845"/>
                </a:lnTo>
                <a:lnTo>
                  <a:pt x="12" y="811"/>
                </a:lnTo>
                <a:lnTo>
                  <a:pt x="5" y="775"/>
                </a:lnTo>
                <a:lnTo>
                  <a:pt x="1" y="739"/>
                </a:lnTo>
                <a:lnTo>
                  <a:pt x="0" y="703"/>
                </a:lnTo>
                <a:close/>
              </a:path>
            </a:pathLst>
          </a:cu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09" name="Freeform 58"/>
          <p:cNvSpPr>
            <a:spLocks noEditPoints="1"/>
          </p:cNvSpPr>
          <p:nvPr/>
        </p:nvSpPr>
        <p:spPr bwMode="auto">
          <a:xfrm>
            <a:off x="5021263" y="2635250"/>
            <a:ext cx="1541462" cy="1119188"/>
          </a:xfrm>
          <a:custGeom>
            <a:avLst/>
            <a:gdLst>
              <a:gd name="T0" fmla="*/ 2147483646 w 1942"/>
              <a:gd name="T1" fmla="*/ 2147483646 h 1410"/>
              <a:gd name="T2" fmla="*/ 2147483646 w 1942"/>
              <a:gd name="T3" fmla="*/ 2147483646 h 1410"/>
              <a:gd name="T4" fmla="*/ 2147483646 w 1942"/>
              <a:gd name="T5" fmla="*/ 2147483646 h 1410"/>
              <a:gd name="T6" fmla="*/ 2147483646 w 1942"/>
              <a:gd name="T7" fmla="*/ 2147483646 h 1410"/>
              <a:gd name="T8" fmla="*/ 2147483646 w 1942"/>
              <a:gd name="T9" fmla="*/ 2147483646 h 1410"/>
              <a:gd name="T10" fmla="*/ 2147483646 w 1942"/>
              <a:gd name="T11" fmla="*/ 2147483646 h 1410"/>
              <a:gd name="T12" fmla="*/ 2147483646 w 1942"/>
              <a:gd name="T13" fmla="*/ 2147483646 h 1410"/>
              <a:gd name="T14" fmla="*/ 2147483646 w 1942"/>
              <a:gd name="T15" fmla="*/ 2147483646 h 1410"/>
              <a:gd name="T16" fmla="*/ 2147483646 w 1942"/>
              <a:gd name="T17" fmla="*/ 2147483646 h 1410"/>
              <a:gd name="T18" fmla="*/ 2147483646 w 1942"/>
              <a:gd name="T19" fmla="*/ 2147483646 h 1410"/>
              <a:gd name="T20" fmla="*/ 2147483646 w 1942"/>
              <a:gd name="T21" fmla="*/ 2147483646 h 1410"/>
              <a:gd name="T22" fmla="*/ 2147483646 w 1942"/>
              <a:gd name="T23" fmla="*/ 2147483646 h 1410"/>
              <a:gd name="T24" fmla="*/ 2147483646 w 1942"/>
              <a:gd name="T25" fmla="*/ 2147483646 h 1410"/>
              <a:gd name="T26" fmla="*/ 2147483646 w 1942"/>
              <a:gd name="T27" fmla="*/ 2147483646 h 1410"/>
              <a:gd name="T28" fmla="*/ 2147483646 w 1942"/>
              <a:gd name="T29" fmla="*/ 2147483646 h 1410"/>
              <a:gd name="T30" fmla="*/ 2147483646 w 1942"/>
              <a:gd name="T31" fmla="*/ 2147483646 h 1410"/>
              <a:gd name="T32" fmla="*/ 2147483646 w 1942"/>
              <a:gd name="T33" fmla="*/ 2147483646 h 1410"/>
              <a:gd name="T34" fmla="*/ 2147483646 w 1942"/>
              <a:gd name="T35" fmla="*/ 2147483646 h 1410"/>
              <a:gd name="T36" fmla="*/ 2147483646 w 1942"/>
              <a:gd name="T37" fmla="*/ 2147483646 h 1410"/>
              <a:gd name="T38" fmla="*/ 2147483646 w 1942"/>
              <a:gd name="T39" fmla="*/ 2147483646 h 1410"/>
              <a:gd name="T40" fmla="*/ 2147483646 w 1942"/>
              <a:gd name="T41" fmla="*/ 2147483646 h 1410"/>
              <a:gd name="T42" fmla="*/ 2147483646 w 1942"/>
              <a:gd name="T43" fmla="*/ 2147483646 h 1410"/>
              <a:gd name="T44" fmla="*/ 2147483646 w 1942"/>
              <a:gd name="T45" fmla="*/ 2147483646 h 1410"/>
              <a:gd name="T46" fmla="*/ 2147483646 w 1942"/>
              <a:gd name="T47" fmla="*/ 2147483646 h 1410"/>
              <a:gd name="T48" fmla="*/ 2147483646 w 1942"/>
              <a:gd name="T49" fmla="*/ 2147483646 h 1410"/>
              <a:gd name="T50" fmla="*/ 2147483646 w 1942"/>
              <a:gd name="T51" fmla="*/ 2147483646 h 1410"/>
              <a:gd name="T52" fmla="*/ 2147483646 w 1942"/>
              <a:gd name="T53" fmla="*/ 2147483646 h 1410"/>
              <a:gd name="T54" fmla="*/ 2147483646 w 1942"/>
              <a:gd name="T55" fmla="*/ 2147483646 h 1410"/>
              <a:gd name="T56" fmla="*/ 2147483646 w 1942"/>
              <a:gd name="T57" fmla="*/ 2147483646 h 1410"/>
              <a:gd name="T58" fmla="*/ 2147483646 w 1942"/>
              <a:gd name="T59" fmla="*/ 2147483646 h 1410"/>
              <a:gd name="T60" fmla="*/ 2147483646 w 1942"/>
              <a:gd name="T61" fmla="*/ 2147483646 h 1410"/>
              <a:gd name="T62" fmla="*/ 2147483646 w 1942"/>
              <a:gd name="T63" fmla="*/ 2147483646 h 1410"/>
              <a:gd name="T64" fmla="*/ 2147483646 w 1942"/>
              <a:gd name="T65" fmla="*/ 2147483646 h 1410"/>
              <a:gd name="T66" fmla="*/ 2147483646 w 1942"/>
              <a:gd name="T67" fmla="*/ 2147483646 h 1410"/>
              <a:gd name="T68" fmla="*/ 2147483646 w 1942"/>
              <a:gd name="T69" fmla="*/ 2147483646 h 1410"/>
              <a:gd name="T70" fmla="*/ 2147483646 w 1942"/>
              <a:gd name="T71" fmla="*/ 2147483646 h 1410"/>
              <a:gd name="T72" fmla="*/ 2147483646 w 1942"/>
              <a:gd name="T73" fmla="*/ 2147483646 h 1410"/>
              <a:gd name="T74" fmla="*/ 2147483646 w 1942"/>
              <a:gd name="T75" fmla="*/ 2147483646 h 1410"/>
              <a:gd name="T76" fmla="*/ 2147483646 w 1942"/>
              <a:gd name="T77" fmla="*/ 2147483646 h 1410"/>
              <a:gd name="T78" fmla="*/ 2147483646 w 1942"/>
              <a:gd name="T79" fmla="*/ 2147483646 h 1410"/>
              <a:gd name="T80" fmla="*/ 2147483646 w 1942"/>
              <a:gd name="T81" fmla="*/ 2147483646 h 1410"/>
              <a:gd name="T82" fmla="*/ 2147483646 w 1942"/>
              <a:gd name="T83" fmla="*/ 2147483646 h 1410"/>
              <a:gd name="T84" fmla="*/ 2147483646 w 1942"/>
              <a:gd name="T85" fmla="*/ 2147483646 h 1410"/>
              <a:gd name="T86" fmla="*/ 2147483646 w 1942"/>
              <a:gd name="T87" fmla="*/ 2147483646 h 1410"/>
              <a:gd name="T88" fmla="*/ 2147483646 w 1942"/>
              <a:gd name="T89" fmla="*/ 2147483646 h 1410"/>
              <a:gd name="T90" fmla="*/ 2147483646 w 1942"/>
              <a:gd name="T91" fmla="*/ 2147483646 h 1410"/>
              <a:gd name="T92" fmla="*/ 2147483646 w 1942"/>
              <a:gd name="T93" fmla="*/ 2147483646 h 1410"/>
              <a:gd name="T94" fmla="*/ 2147483646 w 1942"/>
              <a:gd name="T95" fmla="*/ 2147483646 h 1410"/>
              <a:gd name="T96" fmla="*/ 2147483646 w 1942"/>
              <a:gd name="T97" fmla="*/ 2147483646 h 1410"/>
              <a:gd name="T98" fmla="*/ 2147483646 w 1942"/>
              <a:gd name="T99" fmla="*/ 2147483646 h 1410"/>
              <a:gd name="T100" fmla="*/ 2147483646 w 1942"/>
              <a:gd name="T101" fmla="*/ 2147483646 h 1410"/>
              <a:gd name="T102" fmla="*/ 2147483646 w 1942"/>
              <a:gd name="T103" fmla="*/ 2147483646 h 1410"/>
              <a:gd name="T104" fmla="*/ 2147483646 w 1942"/>
              <a:gd name="T105" fmla="*/ 2147483646 h 1410"/>
              <a:gd name="T106" fmla="*/ 2147483646 w 1942"/>
              <a:gd name="T107" fmla="*/ 2147483646 h 1410"/>
              <a:gd name="T108" fmla="*/ 2147483646 w 1942"/>
              <a:gd name="T109" fmla="*/ 2147483646 h 1410"/>
              <a:gd name="T110" fmla="*/ 2147483646 w 1942"/>
              <a:gd name="T111" fmla="*/ 2147483646 h 1410"/>
              <a:gd name="T112" fmla="*/ 2147483646 w 1942"/>
              <a:gd name="T113" fmla="*/ 2147483646 h 141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942"/>
              <a:gd name="T172" fmla="*/ 0 h 1410"/>
              <a:gd name="T173" fmla="*/ 1942 w 1942"/>
              <a:gd name="T174" fmla="*/ 1410 h 1410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942" h="1410">
                <a:moveTo>
                  <a:pt x="0" y="705"/>
                </a:moveTo>
                <a:lnTo>
                  <a:pt x="0" y="687"/>
                </a:lnTo>
                <a:lnTo>
                  <a:pt x="1" y="669"/>
                </a:lnTo>
                <a:lnTo>
                  <a:pt x="2" y="651"/>
                </a:lnTo>
                <a:lnTo>
                  <a:pt x="5" y="633"/>
                </a:lnTo>
                <a:lnTo>
                  <a:pt x="7" y="615"/>
                </a:lnTo>
                <a:lnTo>
                  <a:pt x="11" y="598"/>
                </a:lnTo>
                <a:lnTo>
                  <a:pt x="15" y="580"/>
                </a:lnTo>
                <a:lnTo>
                  <a:pt x="19" y="563"/>
                </a:lnTo>
                <a:lnTo>
                  <a:pt x="24" y="545"/>
                </a:lnTo>
                <a:lnTo>
                  <a:pt x="31" y="529"/>
                </a:lnTo>
                <a:lnTo>
                  <a:pt x="37" y="512"/>
                </a:lnTo>
                <a:lnTo>
                  <a:pt x="43" y="495"/>
                </a:lnTo>
                <a:lnTo>
                  <a:pt x="51" y="479"/>
                </a:lnTo>
                <a:lnTo>
                  <a:pt x="59" y="462"/>
                </a:lnTo>
                <a:lnTo>
                  <a:pt x="67" y="447"/>
                </a:lnTo>
                <a:lnTo>
                  <a:pt x="76" y="430"/>
                </a:lnTo>
                <a:lnTo>
                  <a:pt x="86" y="414"/>
                </a:lnTo>
                <a:lnTo>
                  <a:pt x="96" y="399"/>
                </a:lnTo>
                <a:lnTo>
                  <a:pt x="106" y="384"/>
                </a:lnTo>
                <a:lnTo>
                  <a:pt x="117" y="368"/>
                </a:lnTo>
                <a:lnTo>
                  <a:pt x="128" y="354"/>
                </a:lnTo>
                <a:lnTo>
                  <a:pt x="140" y="339"/>
                </a:lnTo>
                <a:lnTo>
                  <a:pt x="166" y="310"/>
                </a:lnTo>
                <a:lnTo>
                  <a:pt x="193" y="283"/>
                </a:lnTo>
                <a:lnTo>
                  <a:pt x="222" y="257"/>
                </a:lnTo>
                <a:lnTo>
                  <a:pt x="252" y="231"/>
                </a:lnTo>
                <a:lnTo>
                  <a:pt x="284" y="206"/>
                </a:lnTo>
                <a:lnTo>
                  <a:pt x="319" y="183"/>
                </a:lnTo>
                <a:lnTo>
                  <a:pt x="353" y="161"/>
                </a:lnTo>
                <a:lnTo>
                  <a:pt x="391" y="140"/>
                </a:lnTo>
                <a:lnTo>
                  <a:pt x="428" y="120"/>
                </a:lnTo>
                <a:lnTo>
                  <a:pt x="468" y="102"/>
                </a:lnTo>
                <a:lnTo>
                  <a:pt x="507" y="86"/>
                </a:lnTo>
                <a:lnTo>
                  <a:pt x="550" y="69"/>
                </a:lnTo>
                <a:lnTo>
                  <a:pt x="592" y="55"/>
                </a:lnTo>
                <a:lnTo>
                  <a:pt x="637" y="43"/>
                </a:lnTo>
                <a:lnTo>
                  <a:pt x="682" y="32"/>
                </a:lnTo>
                <a:lnTo>
                  <a:pt x="729" y="23"/>
                </a:lnTo>
                <a:lnTo>
                  <a:pt x="775" y="14"/>
                </a:lnTo>
                <a:lnTo>
                  <a:pt x="822" y="9"/>
                </a:lnTo>
                <a:lnTo>
                  <a:pt x="871" y="3"/>
                </a:lnTo>
                <a:lnTo>
                  <a:pt x="920" y="1"/>
                </a:lnTo>
                <a:lnTo>
                  <a:pt x="970" y="0"/>
                </a:lnTo>
                <a:lnTo>
                  <a:pt x="1020" y="1"/>
                </a:lnTo>
                <a:lnTo>
                  <a:pt x="1071" y="3"/>
                </a:lnTo>
                <a:lnTo>
                  <a:pt x="1118" y="9"/>
                </a:lnTo>
                <a:lnTo>
                  <a:pt x="1167" y="14"/>
                </a:lnTo>
                <a:lnTo>
                  <a:pt x="1213" y="23"/>
                </a:lnTo>
                <a:lnTo>
                  <a:pt x="1259" y="32"/>
                </a:lnTo>
                <a:lnTo>
                  <a:pt x="1304" y="43"/>
                </a:lnTo>
                <a:lnTo>
                  <a:pt x="1348" y="55"/>
                </a:lnTo>
                <a:lnTo>
                  <a:pt x="1392" y="69"/>
                </a:lnTo>
                <a:lnTo>
                  <a:pt x="1433" y="86"/>
                </a:lnTo>
                <a:lnTo>
                  <a:pt x="1474" y="102"/>
                </a:lnTo>
                <a:lnTo>
                  <a:pt x="1514" y="120"/>
                </a:lnTo>
                <a:lnTo>
                  <a:pt x="1551" y="140"/>
                </a:lnTo>
                <a:lnTo>
                  <a:pt x="1589" y="161"/>
                </a:lnTo>
                <a:lnTo>
                  <a:pt x="1623" y="183"/>
                </a:lnTo>
                <a:lnTo>
                  <a:pt x="1658" y="206"/>
                </a:lnTo>
                <a:lnTo>
                  <a:pt x="1690" y="231"/>
                </a:lnTo>
                <a:lnTo>
                  <a:pt x="1720" y="257"/>
                </a:lnTo>
                <a:lnTo>
                  <a:pt x="1749" y="283"/>
                </a:lnTo>
                <a:lnTo>
                  <a:pt x="1776" y="310"/>
                </a:lnTo>
                <a:lnTo>
                  <a:pt x="1801" y="339"/>
                </a:lnTo>
                <a:lnTo>
                  <a:pt x="1814" y="354"/>
                </a:lnTo>
                <a:lnTo>
                  <a:pt x="1825" y="368"/>
                </a:lnTo>
                <a:lnTo>
                  <a:pt x="1835" y="384"/>
                </a:lnTo>
                <a:lnTo>
                  <a:pt x="1846" y="399"/>
                </a:lnTo>
                <a:lnTo>
                  <a:pt x="1856" y="414"/>
                </a:lnTo>
                <a:lnTo>
                  <a:pt x="1866" y="430"/>
                </a:lnTo>
                <a:lnTo>
                  <a:pt x="1875" y="447"/>
                </a:lnTo>
                <a:lnTo>
                  <a:pt x="1883" y="462"/>
                </a:lnTo>
                <a:lnTo>
                  <a:pt x="1891" y="479"/>
                </a:lnTo>
                <a:lnTo>
                  <a:pt x="1898" y="495"/>
                </a:lnTo>
                <a:lnTo>
                  <a:pt x="1905" y="512"/>
                </a:lnTo>
                <a:lnTo>
                  <a:pt x="1911" y="529"/>
                </a:lnTo>
                <a:lnTo>
                  <a:pt x="1918" y="545"/>
                </a:lnTo>
                <a:lnTo>
                  <a:pt x="1923" y="563"/>
                </a:lnTo>
                <a:lnTo>
                  <a:pt x="1927" y="580"/>
                </a:lnTo>
                <a:lnTo>
                  <a:pt x="1930" y="598"/>
                </a:lnTo>
                <a:lnTo>
                  <a:pt x="1934" y="615"/>
                </a:lnTo>
                <a:lnTo>
                  <a:pt x="1937" y="633"/>
                </a:lnTo>
                <a:lnTo>
                  <a:pt x="1939" y="651"/>
                </a:lnTo>
                <a:lnTo>
                  <a:pt x="1941" y="669"/>
                </a:lnTo>
                <a:lnTo>
                  <a:pt x="1942" y="687"/>
                </a:lnTo>
                <a:lnTo>
                  <a:pt x="1942" y="705"/>
                </a:lnTo>
                <a:lnTo>
                  <a:pt x="1942" y="724"/>
                </a:lnTo>
                <a:lnTo>
                  <a:pt x="1941" y="742"/>
                </a:lnTo>
                <a:lnTo>
                  <a:pt x="1939" y="760"/>
                </a:lnTo>
                <a:lnTo>
                  <a:pt x="1937" y="778"/>
                </a:lnTo>
                <a:lnTo>
                  <a:pt x="1934" y="795"/>
                </a:lnTo>
                <a:lnTo>
                  <a:pt x="1930" y="813"/>
                </a:lnTo>
                <a:lnTo>
                  <a:pt x="1927" y="831"/>
                </a:lnTo>
                <a:lnTo>
                  <a:pt x="1923" y="847"/>
                </a:lnTo>
                <a:lnTo>
                  <a:pt x="1918" y="864"/>
                </a:lnTo>
                <a:lnTo>
                  <a:pt x="1911" y="882"/>
                </a:lnTo>
                <a:lnTo>
                  <a:pt x="1905" y="899"/>
                </a:lnTo>
                <a:lnTo>
                  <a:pt x="1898" y="915"/>
                </a:lnTo>
                <a:lnTo>
                  <a:pt x="1891" y="932"/>
                </a:lnTo>
                <a:lnTo>
                  <a:pt x="1883" y="948"/>
                </a:lnTo>
                <a:lnTo>
                  <a:pt x="1875" y="964"/>
                </a:lnTo>
                <a:lnTo>
                  <a:pt x="1866" y="980"/>
                </a:lnTo>
                <a:lnTo>
                  <a:pt x="1856" y="996"/>
                </a:lnTo>
                <a:lnTo>
                  <a:pt x="1846" y="1012"/>
                </a:lnTo>
                <a:lnTo>
                  <a:pt x="1835" y="1027"/>
                </a:lnTo>
                <a:lnTo>
                  <a:pt x="1825" y="1041"/>
                </a:lnTo>
                <a:lnTo>
                  <a:pt x="1814" y="1057"/>
                </a:lnTo>
                <a:lnTo>
                  <a:pt x="1801" y="1071"/>
                </a:lnTo>
                <a:lnTo>
                  <a:pt x="1776" y="1099"/>
                </a:lnTo>
                <a:lnTo>
                  <a:pt x="1749" y="1127"/>
                </a:lnTo>
                <a:lnTo>
                  <a:pt x="1720" y="1154"/>
                </a:lnTo>
                <a:lnTo>
                  <a:pt x="1690" y="1180"/>
                </a:lnTo>
                <a:lnTo>
                  <a:pt x="1658" y="1204"/>
                </a:lnTo>
                <a:lnTo>
                  <a:pt x="1623" y="1228"/>
                </a:lnTo>
                <a:lnTo>
                  <a:pt x="1589" y="1249"/>
                </a:lnTo>
                <a:lnTo>
                  <a:pt x="1551" y="1270"/>
                </a:lnTo>
                <a:lnTo>
                  <a:pt x="1514" y="1290"/>
                </a:lnTo>
                <a:lnTo>
                  <a:pt x="1474" y="1308"/>
                </a:lnTo>
                <a:lnTo>
                  <a:pt x="1433" y="1325"/>
                </a:lnTo>
                <a:lnTo>
                  <a:pt x="1392" y="1341"/>
                </a:lnTo>
                <a:lnTo>
                  <a:pt x="1348" y="1355"/>
                </a:lnTo>
                <a:lnTo>
                  <a:pt x="1304" y="1368"/>
                </a:lnTo>
                <a:lnTo>
                  <a:pt x="1259" y="1379"/>
                </a:lnTo>
                <a:lnTo>
                  <a:pt x="1213" y="1388"/>
                </a:lnTo>
                <a:lnTo>
                  <a:pt x="1167" y="1396"/>
                </a:lnTo>
                <a:lnTo>
                  <a:pt x="1119" y="1402"/>
                </a:lnTo>
                <a:lnTo>
                  <a:pt x="1071" y="1406"/>
                </a:lnTo>
                <a:lnTo>
                  <a:pt x="1020" y="1410"/>
                </a:lnTo>
                <a:lnTo>
                  <a:pt x="972" y="1410"/>
                </a:lnTo>
                <a:lnTo>
                  <a:pt x="921" y="1410"/>
                </a:lnTo>
                <a:lnTo>
                  <a:pt x="871" y="1407"/>
                </a:lnTo>
                <a:lnTo>
                  <a:pt x="824" y="1402"/>
                </a:lnTo>
                <a:lnTo>
                  <a:pt x="775" y="1396"/>
                </a:lnTo>
                <a:lnTo>
                  <a:pt x="729" y="1388"/>
                </a:lnTo>
                <a:lnTo>
                  <a:pt x="682" y="1379"/>
                </a:lnTo>
                <a:lnTo>
                  <a:pt x="637" y="1368"/>
                </a:lnTo>
                <a:lnTo>
                  <a:pt x="594" y="1355"/>
                </a:lnTo>
                <a:lnTo>
                  <a:pt x="550" y="1341"/>
                </a:lnTo>
                <a:lnTo>
                  <a:pt x="509" y="1325"/>
                </a:lnTo>
                <a:lnTo>
                  <a:pt x="468" y="1308"/>
                </a:lnTo>
                <a:lnTo>
                  <a:pt x="428" y="1290"/>
                </a:lnTo>
                <a:lnTo>
                  <a:pt x="391" y="1271"/>
                </a:lnTo>
                <a:lnTo>
                  <a:pt x="353" y="1249"/>
                </a:lnTo>
                <a:lnTo>
                  <a:pt x="319" y="1228"/>
                </a:lnTo>
                <a:lnTo>
                  <a:pt x="284" y="1204"/>
                </a:lnTo>
                <a:lnTo>
                  <a:pt x="252" y="1180"/>
                </a:lnTo>
                <a:lnTo>
                  <a:pt x="222" y="1154"/>
                </a:lnTo>
                <a:lnTo>
                  <a:pt x="193" y="1127"/>
                </a:lnTo>
                <a:lnTo>
                  <a:pt x="166" y="1100"/>
                </a:lnTo>
                <a:lnTo>
                  <a:pt x="140" y="1071"/>
                </a:lnTo>
                <a:lnTo>
                  <a:pt x="128" y="1057"/>
                </a:lnTo>
                <a:lnTo>
                  <a:pt x="117" y="1041"/>
                </a:lnTo>
                <a:lnTo>
                  <a:pt x="106" y="1027"/>
                </a:lnTo>
                <a:lnTo>
                  <a:pt x="96" y="1012"/>
                </a:lnTo>
                <a:lnTo>
                  <a:pt x="86" y="996"/>
                </a:lnTo>
                <a:lnTo>
                  <a:pt x="76" y="980"/>
                </a:lnTo>
                <a:lnTo>
                  <a:pt x="67" y="964"/>
                </a:lnTo>
                <a:lnTo>
                  <a:pt x="59" y="948"/>
                </a:lnTo>
                <a:lnTo>
                  <a:pt x="51" y="932"/>
                </a:lnTo>
                <a:lnTo>
                  <a:pt x="43" y="915"/>
                </a:lnTo>
                <a:lnTo>
                  <a:pt x="37" y="899"/>
                </a:lnTo>
                <a:lnTo>
                  <a:pt x="31" y="882"/>
                </a:lnTo>
                <a:lnTo>
                  <a:pt x="24" y="865"/>
                </a:lnTo>
                <a:lnTo>
                  <a:pt x="19" y="847"/>
                </a:lnTo>
                <a:lnTo>
                  <a:pt x="15" y="831"/>
                </a:lnTo>
                <a:lnTo>
                  <a:pt x="11" y="813"/>
                </a:lnTo>
                <a:lnTo>
                  <a:pt x="7" y="795"/>
                </a:lnTo>
                <a:lnTo>
                  <a:pt x="5" y="778"/>
                </a:lnTo>
                <a:lnTo>
                  <a:pt x="2" y="760"/>
                </a:lnTo>
                <a:lnTo>
                  <a:pt x="1" y="742"/>
                </a:lnTo>
                <a:lnTo>
                  <a:pt x="0" y="724"/>
                </a:lnTo>
                <a:lnTo>
                  <a:pt x="0" y="705"/>
                </a:lnTo>
                <a:close/>
                <a:moveTo>
                  <a:pt x="4" y="723"/>
                </a:moveTo>
                <a:lnTo>
                  <a:pt x="5" y="741"/>
                </a:lnTo>
                <a:lnTo>
                  <a:pt x="6" y="759"/>
                </a:lnTo>
                <a:lnTo>
                  <a:pt x="9" y="777"/>
                </a:lnTo>
                <a:lnTo>
                  <a:pt x="11" y="795"/>
                </a:lnTo>
                <a:lnTo>
                  <a:pt x="15" y="811"/>
                </a:lnTo>
                <a:lnTo>
                  <a:pt x="19" y="829"/>
                </a:lnTo>
                <a:lnTo>
                  <a:pt x="23" y="846"/>
                </a:lnTo>
                <a:lnTo>
                  <a:pt x="28" y="864"/>
                </a:lnTo>
                <a:lnTo>
                  <a:pt x="34" y="881"/>
                </a:lnTo>
                <a:lnTo>
                  <a:pt x="40" y="897"/>
                </a:lnTo>
                <a:lnTo>
                  <a:pt x="47" y="914"/>
                </a:lnTo>
                <a:lnTo>
                  <a:pt x="54" y="930"/>
                </a:lnTo>
                <a:lnTo>
                  <a:pt x="63" y="946"/>
                </a:lnTo>
                <a:lnTo>
                  <a:pt x="70" y="962"/>
                </a:lnTo>
                <a:lnTo>
                  <a:pt x="79" y="978"/>
                </a:lnTo>
                <a:lnTo>
                  <a:pt x="88" y="994"/>
                </a:lnTo>
                <a:lnTo>
                  <a:pt x="99" y="1009"/>
                </a:lnTo>
                <a:lnTo>
                  <a:pt x="109" y="1025"/>
                </a:lnTo>
                <a:lnTo>
                  <a:pt x="121" y="1039"/>
                </a:lnTo>
                <a:lnTo>
                  <a:pt x="132" y="1054"/>
                </a:lnTo>
                <a:lnTo>
                  <a:pt x="144" y="1068"/>
                </a:lnTo>
                <a:lnTo>
                  <a:pt x="168" y="1097"/>
                </a:lnTo>
                <a:lnTo>
                  <a:pt x="195" y="1125"/>
                </a:lnTo>
                <a:lnTo>
                  <a:pt x="225" y="1152"/>
                </a:lnTo>
                <a:lnTo>
                  <a:pt x="254" y="1176"/>
                </a:lnTo>
                <a:lnTo>
                  <a:pt x="286" y="1201"/>
                </a:lnTo>
                <a:lnTo>
                  <a:pt x="320" y="1224"/>
                </a:lnTo>
                <a:lnTo>
                  <a:pt x="356" y="1247"/>
                </a:lnTo>
                <a:lnTo>
                  <a:pt x="392" y="1267"/>
                </a:lnTo>
                <a:lnTo>
                  <a:pt x="430" y="1287"/>
                </a:lnTo>
                <a:lnTo>
                  <a:pt x="469" y="1305"/>
                </a:lnTo>
                <a:lnTo>
                  <a:pt x="510" y="1321"/>
                </a:lnTo>
                <a:lnTo>
                  <a:pt x="551" y="1337"/>
                </a:lnTo>
                <a:lnTo>
                  <a:pt x="594" y="1351"/>
                </a:lnTo>
                <a:lnTo>
                  <a:pt x="639" y="1364"/>
                </a:lnTo>
                <a:lnTo>
                  <a:pt x="684" y="1375"/>
                </a:lnTo>
                <a:lnTo>
                  <a:pt x="729" y="1384"/>
                </a:lnTo>
                <a:lnTo>
                  <a:pt x="776" y="1392"/>
                </a:lnTo>
                <a:lnTo>
                  <a:pt x="824" y="1398"/>
                </a:lnTo>
                <a:lnTo>
                  <a:pt x="871" y="1403"/>
                </a:lnTo>
                <a:lnTo>
                  <a:pt x="921" y="1406"/>
                </a:lnTo>
                <a:lnTo>
                  <a:pt x="970" y="1406"/>
                </a:lnTo>
                <a:lnTo>
                  <a:pt x="1020" y="1406"/>
                </a:lnTo>
                <a:lnTo>
                  <a:pt x="1069" y="1402"/>
                </a:lnTo>
                <a:lnTo>
                  <a:pt x="1118" y="1398"/>
                </a:lnTo>
                <a:lnTo>
                  <a:pt x="1166" y="1392"/>
                </a:lnTo>
                <a:lnTo>
                  <a:pt x="1213" y="1384"/>
                </a:lnTo>
                <a:lnTo>
                  <a:pt x="1258" y="1375"/>
                </a:lnTo>
                <a:lnTo>
                  <a:pt x="1303" y="1364"/>
                </a:lnTo>
                <a:lnTo>
                  <a:pt x="1348" y="1351"/>
                </a:lnTo>
                <a:lnTo>
                  <a:pt x="1391" y="1337"/>
                </a:lnTo>
                <a:lnTo>
                  <a:pt x="1432" y="1321"/>
                </a:lnTo>
                <a:lnTo>
                  <a:pt x="1473" y="1305"/>
                </a:lnTo>
                <a:lnTo>
                  <a:pt x="1511" y="1287"/>
                </a:lnTo>
                <a:lnTo>
                  <a:pt x="1550" y="1267"/>
                </a:lnTo>
                <a:lnTo>
                  <a:pt x="1586" y="1247"/>
                </a:lnTo>
                <a:lnTo>
                  <a:pt x="1622" y="1224"/>
                </a:lnTo>
                <a:lnTo>
                  <a:pt x="1655" y="1201"/>
                </a:lnTo>
                <a:lnTo>
                  <a:pt x="1688" y="1176"/>
                </a:lnTo>
                <a:lnTo>
                  <a:pt x="1717" y="1152"/>
                </a:lnTo>
                <a:lnTo>
                  <a:pt x="1747" y="1125"/>
                </a:lnTo>
                <a:lnTo>
                  <a:pt x="1774" y="1097"/>
                </a:lnTo>
                <a:lnTo>
                  <a:pt x="1798" y="1068"/>
                </a:lnTo>
                <a:lnTo>
                  <a:pt x="1810" y="1054"/>
                </a:lnTo>
                <a:lnTo>
                  <a:pt x="1821" y="1039"/>
                </a:lnTo>
                <a:lnTo>
                  <a:pt x="1833" y="1025"/>
                </a:lnTo>
                <a:lnTo>
                  <a:pt x="1843" y="1009"/>
                </a:lnTo>
                <a:lnTo>
                  <a:pt x="1853" y="994"/>
                </a:lnTo>
                <a:lnTo>
                  <a:pt x="1862" y="978"/>
                </a:lnTo>
                <a:lnTo>
                  <a:pt x="1871" y="962"/>
                </a:lnTo>
                <a:lnTo>
                  <a:pt x="1879" y="946"/>
                </a:lnTo>
                <a:lnTo>
                  <a:pt x="1887" y="930"/>
                </a:lnTo>
                <a:lnTo>
                  <a:pt x="1895" y="914"/>
                </a:lnTo>
                <a:lnTo>
                  <a:pt x="1901" y="897"/>
                </a:lnTo>
                <a:lnTo>
                  <a:pt x="1907" y="881"/>
                </a:lnTo>
                <a:lnTo>
                  <a:pt x="1914" y="864"/>
                </a:lnTo>
                <a:lnTo>
                  <a:pt x="1919" y="846"/>
                </a:lnTo>
                <a:lnTo>
                  <a:pt x="1923" y="829"/>
                </a:lnTo>
                <a:lnTo>
                  <a:pt x="1927" y="811"/>
                </a:lnTo>
                <a:lnTo>
                  <a:pt x="1930" y="795"/>
                </a:lnTo>
                <a:lnTo>
                  <a:pt x="1933" y="777"/>
                </a:lnTo>
                <a:lnTo>
                  <a:pt x="1936" y="759"/>
                </a:lnTo>
                <a:lnTo>
                  <a:pt x="1937" y="741"/>
                </a:lnTo>
                <a:lnTo>
                  <a:pt x="1938" y="723"/>
                </a:lnTo>
                <a:lnTo>
                  <a:pt x="1938" y="705"/>
                </a:lnTo>
                <a:lnTo>
                  <a:pt x="1938" y="687"/>
                </a:lnTo>
                <a:lnTo>
                  <a:pt x="1937" y="669"/>
                </a:lnTo>
                <a:lnTo>
                  <a:pt x="1936" y="651"/>
                </a:lnTo>
                <a:lnTo>
                  <a:pt x="1933" y="634"/>
                </a:lnTo>
                <a:lnTo>
                  <a:pt x="1930" y="616"/>
                </a:lnTo>
                <a:lnTo>
                  <a:pt x="1927" y="598"/>
                </a:lnTo>
                <a:lnTo>
                  <a:pt x="1923" y="581"/>
                </a:lnTo>
                <a:lnTo>
                  <a:pt x="1919" y="563"/>
                </a:lnTo>
                <a:lnTo>
                  <a:pt x="1914" y="547"/>
                </a:lnTo>
                <a:lnTo>
                  <a:pt x="1907" y="530"/>
                </a:lnTo>
                <a:lnTo>
                  <a:pt x="1901" y="513"/>
                </a:lnTo>
                <a:lnTo>
                  <a:pt x="1895" y="497"/>
                </a:lnTo>
                <a:lnTo>
                  <a:pt x="1887" y="480"/>
                </a:lnTo>
                <a:lnTo>
                  <a:pt x="1879" y="465"/>
                </a:lnTo>
                <a:lnTo>
                  <a:pt x="1871" y="448"/>
                </a:lnTo>
                <a:lnTo>
                  <a:pt x="1862" y="432"/>
                </a:lnTo>
                <a:lnTo>
                  <a:pt x="1853" y="417"/>
                </a:lnTo>
                <a:lnTo>
                  <a:pt x="1843" y="402"/>
                </a:lnTo>
                <a:lnTo>
                  <a:pt x="1833" y="386"/>
                </a:lnTo>
                <a:lnTo>
                  <a:pt x="1821" y="371"/>
                </a:lnTo>
                <a:lnTo>
                  <a:pt x="1810" y="357"/>
                </a:lnTo>
                <a:lnTo>
                  <a:pt x="1798" y="341"/>
                </a:lnTo>
                <a:lnTo>
                  <a:pt x="1774" y="313"/>
                </a:lnTo>
                <a:lnTo>
                  <a:pt x="1747" y="286"/>
                </a:lnTo>
                <a:lnTo>
                  <a:pt x="1717" y="259"/>
                </a:lnTo>
                <a:lnTo>
                  <a:pt x="1688" y="233"/>
                </a:lnTo>
                <a:lnTo>
                  <a:pt x="1655" y="209"/>
                </a:lnTo>
                <a:lnTo>
                  <a:pt x="1622" y="186"/>
                </a:lnTo>
                <a:lnTo>
                  <a:pt x="1586" y="164"/>
                </a:lnTo>
                <a:lnTo>
                  <a:pt x="1550" y="143"/>
                </a:lnTo>
                <a:lnTo>
                  <a:pt x="1511" y="124"/>
                </a:lnTo>
                <a:lnTo>
                  <a:pt x="1473" y="105"/>
                </a:lnTo>
                <a:lnTo>
                  <a:pt x="1432" y="88"/>
                </a:lnTo>
                <a:lnTo>
                  <a:pt x="1391" y="73"/>
                </a:lnTo>
                <a:lnTo>
                  <a:pt x="1348" y="59"/>
                </a:lnTo>
                <a:lnTo>
                  <a:pt x="1303" y="47"/>
                </a:lnTo>
                <a:lnTo>
                  <a:pt x="1258" y="36"/>
                </a:lnTo>
                <a:lnTo>
                  <a:pt x="1213" y="27"/>
                </a:lnTo>
                <a:lnTo>
                  <a:pt x="1166" y="18"/>
                </a:lnTo>
                <a:lnTo>
                  <a:pt x="1118" y="12"/>
                </a:lnTo>
                <a:lnTo>
                  <a:pt x="1071" y="7"/>
                </a:lnTo>
                <a:lnTo>
                  <a:pt x="1020" y="5"/>
                </a:lnTo>
                <a:lnTo>
                  <a:pt x="970" y="3"/>
                </a:lnTo>
                <a:lnTo>
                  <a:pt x="921" y="5"/>
                </a:lnTo>
                <a:lnTo>
                  <a:pt x="871" y="7"/>
                </a:lnTo>
                <a:lnTo>
                  <a:pt x="824" y="12"/>
                </a:lnTo>
                <a:lnTo>
                  <a:pt x="776" y="18"/>
                </a:lnTo>
                <a:lnTo>
                  <a:pt x="729" y="27"/>
                </a:lnTo>
                <a:lnTo>
                  <a:pt x="682" y="36"/>
                </a:lnTo>
                <a:lnTo>
                  <a:pt x="639" y="47"/>
                </a:lnTo>
                <a:lnTo>
                  <a:pt x="594" y="59"/>
                </a:lnTo>
                <a:lnTo>
                  <a:pt x="551" y="73"/>
                </a:lnTo>
                <a:lnTo>
                  <a:pt x="510" y="88"/>
                </a:lnTo>
                <a:lnTo>
                  <a:pt x="469" y="105"/>
                </a:lnTo>
                <a:lnTo>
                  <a:pt x="430" y="124"/>
                </a:lnTo>
                <a:lnTo>
                  <a:pt x="392" y="143"/>
                </a:lnTo>
                <a:lnTo>
                  <a:pt x="356" y="164"/>
                </a:lnTo>
                <a:lnTo>
                  <a:pt x="320" y="186"/>
                </a:lnTo>
                <a:lnTo>
                  <a:pt x="286" y="209"/>
                </a:lnTo>
                <a:lnTo>
                  <a:pt x="254" y="233"/>
                </a:lnTo>
                <a:lnTo>
                  <a:pt x="225" y="259"/>
                </a:lnTo>
                <a:lnTo>
                  <a:pt x="195" y="286"/>
                </a:lnTo>
                <a:lnTo>
                  <a:pt x="168" y="313"/>
                </a:lnTo>
                <a:lnTo>
                  <a:pt x="144" y="341"/>
                </a:lnTo>
                <a:lnTo>
                  <a:pt x="132" y="357"/>
                </a:lnTo>
                <a:lnTo>
                  <a:pt x="121" y="371"/>
                </a:lnTo>
                <a:lnTo>
                  <a:pt x="109" y="386"/>
                </a:lnTo>
                <a:lnTo>
                  <a:pt x="99" y="402"/>
                </a:lnTo>
                <a:lnTo>
                  <a:pt x="88" y="417"/>
                </a:lnTo>
                <a:lnTo>
                  <a:pt x="79" y="432"/>
                </a:lnTo>
                <a:lnTo>
                  <a:pt x="70" y="448"/>
                </a:lnTo>
                <a:lnTo>
                  <a:pt x="63" y="465"/>
                </a:lnTo>
                <a:lnTo>
                  <a:pt x="55" y="480"/>
                </a:lnTo>
                <a:lnTo>
                  <a:pt x="47" y="497"/>
                </a:lnTo>
                <a:lnTo>
                  <a:pt x="41" y="513"/>
                </a:lnTo>
                <a:lnTo>
                  <a:pt x="34" y="530"/>
                </a:lnTo>
                <a:lnTo>
                  <a:pt x="28" y="547"/>
                </a:lnTo>
                <a:lnTo>
                  <a:pt x="23" y="563"/>
                </a:lnTo>
                <a:lnTo>
                  <a:pt x="19" y="581"/>
                </a:lnTo>
                <a:lnTo>
                  <a:pt x="15" y="598"/>
                </a:lnTo>
                <a:lnTo>
                  <a:pt x="11" y="616"/>
                </a:lnTo>
                <a:lnTo>
                  <a:pt x="9" y="634"/>
                </a:lnTo>
                <a:lnTo>
                  <a:pt x="6" y="651"/>
                </a:lnTo>
                <a:lnTo>
                  <a:pt x="5" y="669"/>
                </a:lnTo>
                <a:lnTo>
                  <a:pt x="4" y="687"/>
                </a:lnTo>
                <a:lnTo>
                  <a:pt x="4" y="705"/>
                </a:lnTo>
                <a:lnTo>
                  <a:pt x="4" y="723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10" name="Freeform 60"/>
          <p:cNvSpPr>
            <a:spLocks/>
          </p:cNvSpPr>
          <p:nvPr/>
        </p:nvSpPr>
        <p:spPr bwMode="auto">
          <a:xfrm>
            <a:off x="4865688" y="2492375"/>
            <a:ext cx="1620837" cy="1174750"/>
          </a:xfrm>
          <a:custGeom>
            <a:avLst/>
            <a:gdLst>
              <a:gd name="T0" fmla="*/ 2147483646 w 2042"/>
              <a:gd name="T1" fmla="*/ 2147483646 h 1479"/>
              <a:gd name="T2" fmla="*/ 2147483646 w 2042"/>
              <a:gd name="T3" fmla="*/ 2147483646 h 1479"/>
              <a:gd name="T4" fmla="*/ 2147483646 w 2042"/>
              <a:gd name="T5" fmla="*/ 2147483646 h 1479"/>
              <a:gd name="T6" fmla="*/ 2147483646 w 2042"/>
              <a:gd name="T7" fmla="*/ 2147483646 h 1479"/>
              <a:gd name="T8" fmla="*/ 2147483646 w 2042"/>
              <a:gd name="T9" fmla="*/ 2147483646 h 1479"/>
              <a:gd name="T10" fmla="*/ 2147483646 w 2042"/>
              <a:gd name="T11" fmla="*/ 2147483646 h 1479"/>
              <a:gd name="T12" fmla="*/ 2147483646 w 2042"/>
              <a:gd name="T13" fmla="*/ 2147483646 h 1479"/>
              <a:gd name="T14" fmla="*/ 2147483646 w 2042"/>
              <a:gd name="T15" fmla="*/ 2147483646 h 1479"/>
              <a:gd name="T16" fmla="*/ 2147483646 w 2042"/>
              <a:gd name="T17" fmla="*/ 2147483646 h 1479"/>
              <a:gd name="T18" fmla="*/ 2147483646 w 2042"/>
              <a:gd name="T19" fmla="*/ 2147483646 h 1479"/>
              <a:gd name="T20" fmla="*/ 2147483646 w 2042"/>
              <a:gd name="T21" fmla="*/ 0 h 1479"/>
              <a:gd name="T22" fmla="*/ 2147483646 w 2042"/>
              <a:gd name="T23" fmla="*/ 2147483646 h 1479"/>
              <a:gd name="T24" fmla="*/ 2147483646 w 2042"/>
              <a:gd name="T25" fmla="*/ 2147483646 h 1479"/>
              <a:gd name="T26" fmla="*/ 2147483646 w 2042"/>
              <a:gd name="T27" fmla="*/ 2147483646 h 1479"/>
              <a:gd name="T28" fmla="*/ 2147483646 w 2042"/>
              <a:gd name="T29" fmla="*/ 2147483646 h 1479"/>
              <a:gd name="T30" fmla="*/ 2147483646 w 2042"/>
              <a:gd name="T31" fmla="*/ 2147483646 h 1479"/>
              <a:gd name="T32" fmla="*/ 2147483646 w 2042"/>
              <a:gd name="T33" fmla="*/ 2147483646 h 1479"/>
              <a:gd name="T34" fmla="*/ 2147483646 w 2042"/>
              <a:gd name="T35" fmla="*/ 2147483646 h 1479"/>
              <a:gd name="T36" fmla="*/ 2147483646 w 2042"/>
              <a:gd name="T37" fmla="*/ 2147483646 h 1479"/>
              <a:gd name="T38" fmla="*/ 2147483646 w 2042"/>
              <a:gd name="T39" fmla="*/ 2147483646 h 1479"/>
              <a:gd name="T40" fmla="*/ 2147483646 w 2042"/>
              <a:gd name="T41" fmla="*/ 2147483646 h 1479"/>
              <a:gd name="T42" fmla="*/ 2147483646 w 2042"/>
              <a:gd name="T43" fmla="*/ 2147483646 h 1479"/>
              <a:gd name="T44" fmla="*/ 2147483646 w 2042"/>
              <a:gd name="T45" fmla="*/ 2147483646 h 1479"/>
              <a:gd name="T46" fmla="*/ 2147483646 w 2042"/>
              <a:gd name="T47" fmla="*/ 2147483646 h 1479"/>
              <a:gd name="T48" fmla="*/ 2147483646 w 2042"/>
              <a:gd name="T49" fmla="*/ 2147483646 h 1479"/>
              <a:gd name="T50" fmla="*/ 2147483646 w 2042"/>
              <a:gd name="T51" fmla="*/ 2147483646 h 1479"/>
              <a:gd name="T52" fmla="*/ 2147483646 w 2042"/>
              <a:gd name="T53" fmla="*/ 2147483646 h 1479"/>
              <a:gd name="T54" fmla="*/ 2147483646 w 2042"/>
              <a:gd name="T55" fmla="*/ 2147483646 h 1479"/>
              <a:gd name="T56" fmla="*/ 2147483646 w 2042"/>
              <a:gd name="T57" fmla="*/ 2147483646 h 1479"/>
              <a:gd name="T58" fmla="*/ 2147483646 w 2042"/>
              <a:gd name="T59" fmla="*/ 2147483646 h 1479"/>
              <a:gd name="T60" fmla="*/ 2147483646 w 2042"/>
              <a:gd name="T61" fmla="*/ 2147483646 h 1479"/>
              <a:gd name="T62" fmla="*/ 2147483646 w 2042"/>
              <a:gd name="T63" fmla="*/ 2147483646 h 1479"/>
              <a:gd name="T64" fmla="*/ 2147483646 w 2042"/>
              <a:gd name="T65" fmla="*/ 2147483646 h 1479"/>
              <a:gd name="T66" fmla="*/ 2147483646 w 2042"/>
              <a:gd name="T67" fmla="*/ 2147483646 h 1479"/>
              <a:gd name="T68" fmla="*/ 2147483646 w 2042"/>
              <a:gd name="T69" fmla="*/ 2147483646 h 1479"/>
              <a:gd name="T70" fmla="*/ 2147483646 w 2042"/>
              <a:gd name="T71" fmla="*/ 2147483646 h 1479"/>
              <a:gd name="T72" fmla="*/ 2147483646 w 2042"/>
              <a:gd name="T73" fmla="*/ 2147483646 h 1479"/>
              <a:gd name="T74" fmla="*/ 2147483646 w 2042"/>
              <a:gd name="T75" fmla="*/ 2147483646 h 1479"/>
              <a:gd name="T76" fmla="*/ 2147483646 w 2042"/>
              <a:gd name="T77" fmla="*/ 2147483646 h 1479"/>
              <a:gd name="T78" fmla="*/ 2147483646 w 2042"/>
              <a:gd name="T79" fmla="*/ 2147483646 h 1479"/>
              <a:gd name="T80" fmla="*/ 2147483646 w 2042"/>
              <a:gd name="T81" fmla="*/ 2147483646 h 1479"/>
              <a:gd name="T82" fmla="*/ 2147483646 w 2042"/>
              <a:gd name="T83" fmla="*/ 2147483646 h 1479"/>
              <a:gd name="T84" fmla="*/ 2147483646 w 2042"/>
              <a:gd name="T85" fmla="*/ 2147483646 h 147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2"/>
              <a:gd name="T130" fmla="*/ 0 h 1479"/>
              <a:gd name="T131" fmla="*/ 2042 w 2042"/>
              <a:gd name="T132" fmla="*/ 1479 h 147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2" h="1479">
                <a:moveTo>
                  <a:pt x="0" y="740"/>
                </a:moveTo>
                <a:lnTo>
                  <a:pt x="2" y="701"/>
                </a:lnTo>
                <a:lnTo>
                  <a:pt x="5" y="664"/>
                </a:lnTo>
                <a:lnTo>
                  <a:pt x="12" y="627"/>
                </a:lnTo>
                <a:lnTo>
                  <a:pt x="21" y="591"/>
                </a:lnTo>
                <a:lnTo>
                  <a:pt x="32" y="555"/>
                </a:lnTo>
                <a:lnTo>
                  <a:pt x="47" y="519"/>
                </a:lnTo>
                <a:lnTo>
                  <a:pt x="62" y="485"/>
                </a:lnTo>
                <a:lnTo>
                  <a:pt x="81" y="451"/>
                </a:lnTo>
                <a:lnTo>
                  <a:pt x="102" y="419"/>
                </a:lnTo>
                <a:lnTo>
                  <a:pt x="124" y="386"/>
                </a:lnTo>
                <a:lnTo>
                  <a:pt x="148" y="356"/>
                </a:lnTo>
                <a:lnTo>
                  <a:pt x="175" y="326"/>
                </a:lnTo>
                <a:lnTo>
                  <a:pt x="203" y="297"/>
                </a:lnTo>
                <a:lnTo>
                  <a:pt x="233" y="268"/>
                </a:lnTo>
                <a:lnTo>
                  <a:pt x="265" y="241"/>
                </a:lnTo>
                <a:lnTo>
                  <a:pt x="300" y="216"/>
                </a:lnTo>
                <a:lnTo>
                  <a:pt x="335" y="191"/>
                </a:lnTo>
                <a:lnTo>
                  <a:pt x="372" y="168"/>
                </a:lnTo>
                <a:lnTo>
                  <a:pt x="410" y="146"/>
                </a:lnTo>
                <a:lnTo>
                  <a:pt x="450" y="126"/>
                </a:lnTo>
                <a:lnTo>
                  <a:pt x="491" y="106"/>
                </a:lnTo>
                <a:lnTo>
                  <a:pt x="535" y="88"/>
                </a:lnTo>
                <a:lnTo>
                  <a:pt x="579" y="72"/>
                </a:lnTo>
                <a:lnTo>
                  <a:pt x="624" y="58"/>
                </a:lnTo>
                <a:lnTo>
                  <a:pt x="670" y="43"/>
                </a:lnTo>
                <a:lnTo>
                  <a:pt x="718" y="32"/>
                </a:lnTo>
                <a:lnTo>
                  <a:pt x="766" y="23"/>
                </a:lnTo>
                <a:lnTo>
                  <a:pt x="815" y="14"/>
                </a:lnTo>
                <a:lnTo>
                  <a:pt x="865" y="8"/>
                </a:lnTo>
                <a:lnTo>
                  <a:pt x="917" y="2"/>
                </a:lnTo>
                <a:lnTo>
                  <a:pt x="968" y="0"/>
                </a:lnTo>
                <a:lnTo>
                  <a:pt x="1021" y="0"/>
                </a:lnTo>
                <a:lnTo>
                  <a:pt x="1074" y="0"/>
                </a:lnTo>
                <a:lnTo>
                  <a:pt x="1125" y="2"/>
                </a:lnTo>
                <a:lnTo>
                  <a:pt x="1177" y="8"/>
                </a:lnTo>
                <a:lnTo>
                  <a:pt x="1227" y="14"/>
                </a:lnTo>
                <a:lnTo>
                  <a:pt x="1276" y="23"/>
                </a:lnTo>
                <a:lnTo>
                  <a:pt x="1324" y="32"/>
                </a:lnTo>
                <a:lnTo>
                  <a:pt x="1372" y="43"/>
                </a:lnTo>
                <a:lnTo>
                  <a:pt x="1418" y="58"/>
                </a:lnTo>
                <a:lnTo>
                  <a:pt x="1463" y="72"/>
                </a:lnTo>
                <a:lnTo>
                  <a:pt x="1507" y="88"/>
                </a:lnTo>
                <a:lnTo>
                  <a:pt x="1551" y="106"/>
                </a:lnTo>
                <a:lnTo>
                  <a:pt x="1592" y="126"/>
                </a:lnTo>
                <a:lnTo>
                  <a:pt x="1632" y="146"/>
                </a:lnTo>
                <a:lnTo>
                  <a:pt x="1670" y="168"/>
                </a:lnTo>
                <a:lnTo>
                  <a:pt x="1707" y="191"/>
                </a:lnTo>
                <a:lnTo>
                  <a:pt x="1742" y="216"/>
                </a:lnTo>
                <a:lnTo>
                  <a:pt x="1777" y="241"/>
                </a:lnTo>
                <a:lnTo>
                  <a:pt x="1808" y="268"/>
                </a:lnTo>
                <a:lnTo>
                  <a:pt x="1839" y="297"/>
                </a:lnTo>
                <a:lnTo>
                  <a:pt x="1867" y="326"/>
                </a:lnTo>
                <a:lnTo>
                  <a:pt x="1894" y="356"/>
                </a:lnTo>
                <a:lnTo>
                  <a:pt x="1918" y="386"/>
                </a:lnTo>
                <a:lnTo>
                  <a:pt x="1940" y="419"/>
                </a:lnTo>
                <a:lnTo>
                  <a:pt x="1961" y="451"/>
                </a:lnTo>
                <a:lnTo>
                  <a:pt x="1980" y="485"/>
                </a:lnTo>
                <a:lnTo>
                  <a:pt x="1995" y="519"/>
                </a:lnTo>
                <a:lnTo>
                  <a:pt x="2010" y="555"/>
                </a:lnTo>
                <a:lnTo>
                  <a:pt x="2021" y="591"/>
                </a:lnTo>
                <a:lnTo>
                  <a:pt x="2030" y="627"/>
                </a:lnTo>
                <a:lnTo>
                  <a:pt x="2037" y="664"/>
                </a:lnTo>
                <a:lnTo>
                  <a:pt x="2040" y="701"/>
                </a:lnTo>
                <a:lnTo>
                  <a:pt x="2042" y="740"/>
                </a:lnTo>
                <a:lnTo>
                  <a:pt x="2040" y="777"/>
                </a:lnTo>
                <a:lnTo>
                  <a:pt x="2037" y="815"/>
                </a:lnTo>
                <a:lnTo>
                  <a:pt x="2030" y="853"/>
                </a:lnTo>
                <a:lnTo>
                  <a:pt x="2021" y="889"/>
                </a:lnTo>
                <a:lnTo>
                  <a:pt x="2010" y="925"/>
                </a:lnTo>
                <a:lnTo>
                  <a:pt x="1995" y="959"/>
                </a:lnTo>
                <a:lnTo>
                  <a:pt x="1980" y="994"/>
                </a:lnTo>
                <a:lnTo>
                  <a:pt x="1961" y="1027"/>
                </a:lnTo>
                <a:lnTo>
                  <a:pt x="1940" y="1061"/>
                </a:lnTo>
                <a:lnTo>
                  <a:pt x="1918" y="1093"/>
                </a:lnTo>
                <a:lnTo>
                  <a:pt x="1894" y="1124"/>
                </a:lnTo>
                <a:lnTo>
                  <a:pt x="1867" y="1153"/>
                </a:lnTo>
                <a:lnTo>
                  <a:pt x="1839" y="1183"/>
                </a:lnTo>
                <a:lnTo>
                  <a:pt x="1808" y="1211"/>
                </a:lnTo>
                <a:lnTo>
                  <a:pt x="1777" y="1237"/>
                </a:lnTo>
                <a:lnTo>
                  <a:pt x="1742" y="1262"/>
                </a:lnTo>
                <a:lnTo>
                  <a:pt x="1707" y="1288"/>
                </a:lnTo>
                <a:lnTo>
                  <a:pt x="1670" y="1311"/>
                </a:lnTo>
                <a:lnTo>
                  <a:pt x="1632" y="1333"/>
                </a:lnTo>
                <a:lnTo>
                  <a:pt x="1592" y="1354"/>
                </a:lnTo>
                <a:lnTo>
                  <a:pt x="1551" y="1373"/>
                </a:lnTo>
                <a:lnTo>
                  <a:pt x="1507" y="1391"/>
                </a:lnTo>
                <a:lnTo>
                  <a:pt x="1463" y="1406"/>
                </a:lnTo>
                <a:lnTo>
                  <a:pt x="1418" y="1422"/>
                </a:lnTo>
                <a:lnTo>
                  <a:pt x="1372" y="1434"/>
                </a:lnTo>
                <a:lnTo>
                  <a:pt x="1324" y="1446"/>
                </a:lnTo>
                <a:lnTo>
                  <a:pt x="1276" y="1456"/>
                </a:lnTo>
                <a:lnTo>
                  <a:pt x="1227" y="1465"/>
                </a:lnTo>
                <a:lnTo>
                  <a:pt x="1177" y="1472"/>
                </a:lnTo>
                <a:lnTo>
                  <a:pt x="1125" y="1476"/>
                </a:lnTo>
                <a:lnTo>
                  <a:pt x="1074" y="1479"/>
                </a:lnTo>
                <a:lnTo>
                  <a:pt x="1021" y="1479"/>
                </a:lnTo>
                <a:lnTo>
                  <a:pt x="968" y="1479"/>
                </a:lnTo>
                <a:lnTo>
                  <a:pt x="917" y="1476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6"/>
                </a:lnTo>
                <a:lnTo>
                  <a:pt x="718" y="1446"/>
                </a:lnTo>
                <a:lnTo>
                  <a:pt x="670" y="1434"/>
                </a:lnTo>
                <a:lnTo>
                  <a:pt x="624" y="1422"/>
                </a:lnTo>
                <a:lnTo>
                  <a:pt x="579" y="1406"/>
                </a:lnTo>
                <a:lnTo>
                  <a:pt x="535" y="1391"/>
                </a:lnTo>
                <a:lnTo>
                  <a:pt x="491" y="1373"/>
                </a:lnTo>
                <a:lnTo>
                  <a:pt x="450" y="1354"/>
                </a:lnTo>
                <a:lnTo>
                  <a:pt x="410" y="1333"/>
                </a:lnTo>
                <a:lnTo>
                  <a:pt x="372" y="1311"/>
                </a:lnTo>
                <a:lnTo>
                  <a:pt x="335" y="1288"/>
                </a:lnTo>
                <a:lnTo>
                  <a:pt x="300" y="1262"/>
                </a:lnTo>
                <a:lnTo>
                  <a:pt x="265" y="1237"/>
                </a:lnTo>
                <a:lnTo>
                  <a:pt x="233" y="1211"/>
                </a:lnTo>
                <a:lnTo>
                  <a:pt x="203" y="1183"/>
                </a:lnTo>
                <a:lnTo>
                  <a:pt x="175" y="1153"/>
                </a:lnTo>
                <a:lnTo>
                  <a:pt x="148" y="1124"/>
                </a:lnTo>
                <a:lnTo>
                  <a:pt x="124" y="1093"/>
                </a:lnTo>
                <a:lnTo>
                  <a:pt x="102" y="1061"/>
                </a:lnTo>
                <a:lnTo>
                  <a:pt x="81" y="1027"/>
                </a:lnTo>
                <a:lnTo>
                  <a:pt x="62" y="994"/>
                </a:lnTo>
                <a:lnTo>
                  <a:pt x="47" y="959"/>
                </a:lnTo>
                <a:lnTo>
                  <a:pt x="32" y="925"/>
                </a:lnTo>
                <a:lnTo>
                  <a:pt x="21" y="889"/>
                </a:lnTo>
                <a:lnTo>
                  <a:pt x="12" y="853"/>
                </a:lnTo>
                <a:lnTo>
                  <a:pt x="5" y="815"/>
                </a:lnTo>
                <a:lnTo>
                  <a:pt x="2" y="777"/>
                </a:lnTo>
                <a:lnTo>
                  <a:pt x="0" y="740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11" name="Freeform 61"/>
          <p:cNvSpPr>
            <a:spLocks/>
          </p:cNvSpPr>
          <p:nvPr/>
        </p:nvSpPr>
        <p:spPr bwMode="auto">
          <a:xfrm>
            <a:off x="4865688" y="2492375"/>
            <a:ext cx="1620837" cy="1174750"/>
          </a:xfrm>
          <a:custGeom>
            <a:avLst/>
            <a:gdLst>
              <a:gd name="T0" fmla="*/ 2147483646 w 2042"/>
              <a:gd name="T1" fmla="*/ 2147483646 h 1479"/>
              <a:gd name="T2" fmla="*/ 2147483646 w 2042"/>
              <a:gd name="T3" fmla="*/ 2147483646 h 1479"/>
              <a:gd name="T4" fmla="*/ 2147483646 w 2042"/>
              <a:gd name="T5" fmla="*/ 2147483646 h 1479"/>
              <a:gd name="T6" fmla="*/ 2147483646 w 2042"/>
              <a:gd name="T7" fmla="*/ 2147483646 h 1479"/>
              <a:gd name="T8" fmla="*/ 2147483646 w 2042"/>
              <a:gd name="T9" fmla="*/ 2147483646 h 1479"/>
              <a:gd name="T10" fmla="*/ 2147483646 w 2042"/>
              <a:gd name="T11" fmla="*/ 2147483646 h 1479"/>
              <a:gd name="T12" fmla="*/ 2147483646 w 2042"/>
              <a:gd name="T13" fmla="*/ 2147483646 h 1479"/>
              <a:gd name="T14" fmla="*/ 2147483646 w 2042"/>
              <a:gd name="T15" fmla="*/ 2147483646 h 1479"/>
              <a:gd name="T16" fmla="*/ 2147483646 w 2042"/>
              <a:gd name="T17" fmla="*/ 2147483646 h 1479"/>
              <a:gd name="T18" fmla="*/ 2147483646 w 2042"/>
              <a:gd name="T19" fmla="*/ 2147483646 h 1479"/>
              <a:gd name="T20" fmla="*/ 2147483646 w 2042"/>
              <a:gd name="T21" fmla="*/ 0 h 1479"/>
              <a:gd name="T22" fmla="*/ 2147483646 w 2042"/>
              <a:gd name="T23" fmla="*/ 2147483646 h 1479"/>
              <a:gd name="T24" fmla="*/ 2147483646 w 2042"/>
              <a:gd name="T25" fmla="*/ 2147483646 h 1479"/>
              <a:gd name="T26" fmla="*/ 2147483646 w 2042"/>
              <a:gd name="T27" fmla="*/ 2147483646 h 1479"/>
              <a:gd name="T28" fmla="*/ 2147483646 w 2042"/>
              <a:gd name="T29" fmla="*/ 2147483646 h 1479"/>
              <a:gd name="T30" fmla="*/ 2147483646 w 2042"/>
              <a:gd name="T31" fmla="*/ 2147483646 h 1479"/>
              <a:gd name="T32" fmla="*/ 2147483646 w 2042"/>
              <a:gd name="T33" fmla="*/ 2147483646 h 1479"/>
              <a:gd name="T34" fmla="*/ 2147483646 w 2042"/>
              <a:gd name="T35" fmla="*/ 2147483646 h 1479"/>
              <a:gd name="T36" fmla="*/ 2147483646 w 2042"/>
              <a:gd name="T37" fmla="*/ 2147483646 h 1479"/>
              <a:gd name="T38" fmla="*/ 2147483646 w 2042"/>
              <a:gd name="T39" fmla="*/ 2147483646 h 1479"/>
              <a:gd name="T40" fmla="*/ 2147483646 w 2042"/>
              <a:gd name="T41" fmla="*/ 2147483646 h 1479"/>
              <a:gd name="T42" fmla="*/ 2147483646 w 2042"/>
              <a:gd name="T43" fmla="*/ 2147483646 h 1479"/>
              <a:gd name="T44" fmla="*/ 2147483646 w 2042"/>
              <a:gd name="T45" fmla="*/ 2147483646 h 1479"/>
              <a:gd name="T46" fmla="*/ 2147483646 w 2042"/>
              <a:gd name="T47" fmla="*/ 2147483646 h 1479"/>
              <a:gd name="T48" fmla="*/ 2147483646 w 2042"/>
              <a:gd name="T49" fmla="*/ 2147483646 h 1479"/>
              <a:gd name="T50" fmla="*/ 2147483646 w 2042"/>
              <a:gd name="T51" fmla="*/ 2147483646 h 1479"/>
              <a:gd name="T52" fmla="*/ 2147483646 w 2042"/>
              <a:gd name="T53" fmla="*/ 2147483646 h 1479"/>
              <a:gd name="T54" fmla="*/ 2147483646 w 2042"/>
              <a:gd name="T55" fmla="*/ 2147483646 h 1479"/>
              <a:gd name="T56" fmla="*/ 2147483646 w 2042"/>
              <a:gd name="T57" fmla="*/ 2147483646 h 1479"/>
              <a:gd name="T58" fmla="*/ 2147483646 w 2042"/>
              <a:gd name="T59" fmla="*/ 2147483646 h 1479"/>
              <a:gd name="T60" fmla="*/ 2147483646 w 2042"/>
              <a:gd name="T61" fmla="*/ 2147483646 h 1479"/>
              <a:gd name="T62" fmla="*/ 2147483646 w 2042"/>
              <a:gd name="T63" fmla="*/ 2147483646 h 1479"/>
              <a:gd name="T64" fmla="*/ 2147483646 w 2042"/>
              <a:gd name="T65" fmla="*/ 2147483646 h 1479"/>
              <a:gd name="T66" fmla="*/ 2147483646 w 2042"/>
              <a:gd name="T67" fmla="*/ 2147483646 h 1479"/>
              <a:gd name="T68" fmla="*/ 2147483646 w 2042"/>
              <a:gd name="T69" fmla="*/ 2147483646 h 1479"/>
              <a:gd name="T70" fmla="*/ 2147483646 w 2042"/>
              <a:gd name="T71" fmla="*/ 2147483646 h 1479"/>
              <a:gd name="T72" fmla="*/ 2147483646 w 2042"/>
              <a:gd name="T73" fmla="*/ 2147483646 h 1479"/>
              <a:gd name="T74" fmla="*/ 2147483646 w 2042"/>
              <a:gd name="T75" fmla="*/ 2147483646 h 1479"/>
              <a:gd name="T76" fmla="*/ 2147483646 w 2042"/>
              <a:gd name="T77" fmla="*/ 2147483646 h 1479"/>
              <a:gd name="T78" fmla="*/ 2147483646 w 2042"/>
              <a:gd name="T79" fmla="*/ 2147483646 h 1479"/>
              <a:gd name="T80" fmla="*/ 2147483646 w 2042"/>
              <a:gd name="T81" fmla="*/ 2147483646 h 1479"/>
              <a:gd name="T82" fmla="*/ 2147483646 w 2042"/>
              <a:gd name="T83" fmla="*/ 2147483646 h 1479"/>
              <a:gd name="T84" fmla="*/ 2147483646 w 2042"/>
              <a:gd name="T85" fmla="*/ 2147483646 h 147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042"/>
              <a:gd name="T130" fmla="*/ 0 h 1479"/>
              <a:gd name="T131" fmla="*/ 2042 w 2042"/>
              <a:gd name="T132" fmla="*/ 1479 h 1479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042" h="1479">
                <a:moveTo>
                  <a:pt x="0" y="740"/>
                </a:moveTo>
                <a:lnTo>
                  <a:pt x="2" y="701"/>
                </a:lnTo>
                <a:lnTo>
                  <a:pt x="5" y="664"/>
                </a:lnTo>
                <a:lnTo>
                  <a:pt x="12" y="627"/>
                </a:lnTo>
                <a:lnTo>
                  <a:pt x="21" y="591"/>
                </a:lnTo>
                <a:lnTo>
                  <a:pt x="32" y="555"/>
                </a:lnTo>
                <a:lnTo>
                  <a:pt x="47" y="519"/>
                </a:lnTo>
                <a:lnTo>
                  <a:pt x="62" y="485"/>
                </a:lnTo>
                <a:lnTo>
                  <a:pt x="81" y="451"/>
                </a:lnTo>
                <a:lnTo>
                  <a:pt x="102" y="419"/>
                </a:lnTo>
                <a:lnTo>
                  <a:pt x="124" y="386"/>
                </a:lnTo>
                <a:lnTo>
                  <a:pt x="148" y="356"/>
                </a:lnTo>
                <a:lnTo>
                  <a:pt x="175" y="326"/>
                </a:lnTo>
                <a:lnTo>
                  <a:pt x="203" y="297"/>
                </a:lnTo>
                <a:lnTo>
                  <a:pt x="233" y="268"/>
                </a:lnTo>
                <a:lnTo>
                  <a:pt x="265" y="241"/>
                </a:lnTo>
                <a:lnTo>
                  <a:pt x="300" y="216"/>
                </a:lnTo>
                <a:lnTo>
                  <a:pt x="335" y="191"/>
                </a:lnTo>
                <a:lnTo>
                  <a:pt x="372" y="168"/>
                </a:lnTo>
                <a:lnTo>
                  <a:pt x="410" y="146"/>
                </a:lnTo>
                <a:lnTo>
                  <a:pt x="450" y="126"/>
                </a:lnTo>
                <a:lnTo>
                  <a:pt x="491" y="106"/>
                </a:lnTo>
                <a:lnTo>
                  <a:pt x="535" y="88"/>
                </a:lnTo>
                <a:lnTo>
                  <a:pt x="579" y="72"/>
                </a:lnTo>
                <a:lnTo>
                  <a:pt x="624" y="58"/>
                </a:lnTo>
                <a:lnTo>
                  <a:pt x="670" y="43"/>
                </a:lnTo>
                <a:lnTo>
                  <a:pt x="718" y="32"/>
                </a:lnTo>
                <a:lnTo>
                  <a:pt x="766" y="23"/>
                </a:lnTo>
                <a:lnTo>
                  <a:pt x="815" y="14"/>
                </a:lnTo>
                <a:lnTo>
                  <a:pt x="865" y="8"/>
                </a:lnTo>
                <a:lnTo>
                  <a:pt x="917" y="2"/>
                </a:lnTo>
                <a:lnTo>
                  <a:pt x="968" y="0"/>
                </a:lnTo>
                <a:lnTo>
                  <a:pt x="1021" y="0"/>
                </a:lnTo>
                <a:lnTo>
                  <a:pt x="1074" y="0"/>
                </a:lnTo>
                <a:lnTo>
                  <a:pt x="1125" y="2"/>
                </a:lnTo>
                <a:lnTo>
                  <a:pt x="1177" y="8"/>
                </a:lnTo>
                <a:lnTo>
                  <a:pt x="1227" y="14"/>
                </a:lnTo>
                <a:lnTo>
                  <a:pt x="1276" y="23"/>
                </a:lnTo>
                <a:lnTo>
                  <a:pt x="1324" y="32"/>
                </a:lnTo>
                <a:lnTo>
                  <a:pt x="1372" y="43"/>
                </a:lnTo>
                <a:lnTo>
                  <a:pt x="1418" y="58"/>
                </a:lnTo>
                <a:lnTo>
                  <a:pt x="1463" y="72"/>
                </a:lnTo>
                <a:lnTo>
                  <a:pt x="1507" y="88"/>
                </a:lnTo>
                <a:lnTo>
                  <a:pt x="1551" y="106"/>
                </a:lnTo>
                <a:lnTo>
                  <a:pt x="1592" y="126"/>
                </a:lnTo>
                <a:lnTo>
                  <a:pt x="1632" y="146"/>
                </a:lnTo>
                <a:lnTo>
                  <a:pt x="1670" y="168"/>
                </a:lnTo>
                <a:lnTo>
                  <a:pt x="1707" y="191"/>
                </a:lnTo>
                <a:lnTo>
                  <a:pt x="1742" y="216"/>
                </a:lnTo>
                <a:lnTo>
                  <a:pt x="1777" y="241"/>
                </a:lnTo>
                <a:lnTo>
                  <a:pt x="1808" y="268"/>
                </a:lnTo>
                <a:lnTo>
                  <a:pt x="1839" y="297"/>
                </a:lnTo>
                <a:lnTo>
                  <a:pt x="1867" y="326"/>
                </a:lnTo>
                <a:lnTo>
                  <a:pt x="1894" y="356"/>
                </a:lnTo>
                <a:lnTo>
                  <a:pt x="1918" y="386"/>
                </a:lnTo>
                <a:lnTo>
                  <a:pt x="1940" y="419"/>
                </a:lnTo>
                <a:lnTo>
                  <a:pt x="1961" y="451"/>
                </a:lnTo>
                <a:lnTo>
                  <a:pt x="1980" y="485"/>
                </a:lnTo>
                <a:lnTo>
                  <a:pt x="1995" y="519"/>
                </a:lnTo>
                <a:lnTo>
                  <a:pt x="2010" y="555"/>
                </a:lnTo>
                <a:lnTo>
                  <a:pt x="2021" y="591"/>
                </a:lnTo>
                <a:lnTo>
                  <a:pt x="2030" y="627"/>
                </a:lnTo>
                <a:lnTo>
                  <a:pt x="2037" y="664"/>
                </a:lnTo>
                <a:lnTo>
                  <a:pt x="2040" y="701"/>
                </a:lnTo>
                <a:lnTo>
                  <a:pt x="2042" y="740"/>
                </a:lnTo>
                <a:lnTo>
                  <a:pt x="2040" y="777"/>
                </a:lnTo>
                <a:lnTo>
                  <a:pt x="2037" y="815"/>
                </a:lnTo>
                <a:lnTo>
                  <a:pt x="2030" y="853"/>
                </a:lnTo>
                <a:lnTo>
                  <a:pt x="2021" y="889"/>
                </a:lnTo>
                <a:lnTo>
                  <a:pt x="2010" y="925"/>
                </a:lnTo>
                <a:lnTo>
                  <a:pt x="1995" y="959"/>
                </a:lnTo>
                <a:lnTo>
                  <a:pt x="1980" y="994"/>
                </a:lnTo>
                <a:lnTo>
                  <a:pt x="1961" y="1027"/>
                </a:lnTo>
                <a:lnTo>
                  <a:pt x="1940" y="1061"/>
                </a:lnTo>
                <a:lnTo>
                  <a:pt x="1918" y="1093"/>
                </a:lnTo>
                <a:lnTo>
                  <a:pt x="1894" y="1124"/>
                </a:lnTo>
                <a:lnTo>
                  <a:pt x="1867" y="1153"/>
                </a:lnTo>
                <a:lnTo>
                  <a:pt x="1839" y="1183"/>
                </a:lnTo>
                <a:lnTo>
                  <a:pt x="1808" y="1211"/>
                </a:lnTo>
                <a:lnTo>
                  <a:pt x="1777" y="1237"/>
                </a:lnTo>
                <a:lnTo>
                  <a:pt x="1742" y="1262"/>
                </a:lnTo>
                <a:lnTo>
                  <a:pt x="1707" y="1288"/>
                </a:lnTo>
                <a:lnTo>
                  <a:pt x="1670" y="1311"/>
                </a:lnTo>
                <a:lnTo>
                  <a:pt x="1632" y="1333"/>
                </a:lnTo>
                <a:lnTo>
                  <a:pt x="1592" y="1354"/>
                </a:lnTo>
                <a:lnTo>
                  <a:pt x="1551" y="1373"/>
                </a:lnTo>
                <a:lnTo>
                  <a:pt x="1507" y="1391"/>
                </a:lnTo>
                <a:lnTo>
                  <a:pt x="1463" y="1406"/>
                </a:lnTo>
                <a:lnTo>
                  <a:pt x="1418" y="1422"/>
                </a:lnTo>
                <a:lnTo>
                  <a:pt x="1372" y="1434"/>
                </a:lnTo>
                <a:lnTo>
                  <a:pt x="1324" y="1446"/>
                </a:lnTo>
                <a:lnTo>
                  <a:pt x="1276" y="1456"/>
                </a:lnTo>
                <a:lnTo>
                  <a:pt x="1227" y="1465"/>
                </a:lnTo>
                <a:lnTo>
                  <a:pt x="1177" y="1472"/>
                </a:lnTo>
                <a:lnTo>
                  <a:pt x="1125" y="1476"/>
                </a:lnTo>
                <a:lnTo>
                  <a:pt x="1074" y="1479"/>
                </a:lnTo>
                <a:lnTo>
                  <a:pt x="1021" y="1479"/>
                </a:lnTo>
                <a:lnTo>
                  <a:pt x="968" y="1479"/>
                </a:lnTo>
                <a:lnTo>
                  <a:pt x="917" y="1476"/>
                </a:lnTo>
                <a:lnTo>
                  <a:pt x="865" y="1472"/>
                </a:lnTo>
                <a:lnTo>
                  <a:pt x="815" y="1465"/>
                </a:lnTo>
                <a:lnTo>
                  <a:pt x="766" y="1456"/>
                </a:lnTo>
                <a:lnTo>
                  <a:pt x="718" y="1446"/>
                </a:lnTo>
                <a:lnTo>
                  <a:pt x="670" y="1434"/>
                </a:lnTo>
                <a:lnTo>
                  <a:pt x="624" y="1422"/>
                </a:lnTo>
                <a:lnTo>
                  <a:pt x="579" y="1406"/>
                </a:lnTo>
                <a:lnTo>
                  <a:pt x="535" y="1391"/>
                </a:lnTo>
                <a:lnTo>
                  <a:pt x="491" y="1373"/>
                </a:lnTo>
                <a:lnTo>
                  <a:pt x="450" y="1354"/>
                </a:lnTo>
                <a:lnTo>
                  <a:pt x="410" y="1333"/>
                </a:lnTo>
                <a:lnTo>
                  <a:pt x="372" y="1311"/>
                </a:lnTo>
                <a:lnTo>
                  <a:pt x="335" y="1288"/>
                </a:lnTo>
                <a:lnTo>
                  <a:pt x="300" y="1262"/>
                </a:lnTo>
                <a:lnTo>
                  <a:pt x="265" y="1237"/>
                </a:lnTo>
                <a:lnTo>
                  <a:pt x="233" y="1211"/>
                </a:lnTo>
                <a:lnTo>
                  <a:pt x="203" y="1183"/>
                </a:lnTo>
                <a:lnTo>
                  <a:pt x="175" y="1153"/>
                </a:lnTo>
                <a:lnTo>
                  <a:pt x="148" y="1124"/>
                </a:lnTo>
                <a:lnTo>
                  <a:pt x="124" y="1093"/>
                </a:lnTo>
                <a:lnTo>
                  <a:pt x="102" y="1061"/>
                </a:lnTo>
                <a:lnTo>
                  <a:pt x="81" y="1027"/>
                </a:lnTo>
                <a:lnTo>
                  <a:pt x="62" y="994"/>
                </a:lnTo>
                <a:lnTo>
                  <a:pt x="47" y="959"/>
                </a:lnTo>
                <a:lnTo>
                  <a:pt x="32" y="925"/>
                </a:lnTo>
                <a:lnTo>
                  <a:pt x="21" y="889"/>
                </a:lnTo>
                <a:lnTo>
                  <a:pt x="12" y="853"/>
                </a:lnTo>
                <a:lnTo>
                  <a:pt x="5" y="815"/>
                </a:lnTo>
                <a:lnTo>
                  <a:pt x="2" y="777"/>
                </a:lnTo>
                <a:lnTo>
                  <a:pt x="0" y="740"/>
                </a:lnTo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12" name="Freeform 62"/>
          <p:cNvSpPr>
            <a:spLocks/>
          </p:cNvSpPr>
          <p:nvPr/>
        </p:nvSpPr>
        <p:spPr bwMode="auto">
          <a:xfrm>
            <a:off x="4865688" y="3079750"/>
            <a:ext cx="1620837" cy="1588"/>
          </a:xfrm>
          <a:custGeom>
            <a:avLst/>
            <a:gdLst>
              <a:gd name="T0" fmla="*/ 2147483646 w 2042"/>
              <a:gd name="T1" fmla="*/ 0 h 1588"/>
              <a:gd name="T2" fmla="*/ 0 w 2042"/>
              <a:gd name="T3" fmla="*/ 0 h 1588"/>
              <a:gd name="T4" fmla="*/ 0 w 2042"/>
              <a:gd name="T5" fmla="*/ 0 h 1588"/>
              <a:gd name="T6" fmla="*/ 0 60000 65536"/>
              <a:gd name="T7" fmla="*/ 0 60000 65536"/>
              <a:gd name="T8" fmla="*/ 0 60000 65536"/>
              <a:gd name="T9" fmla="*/ 0 w 2042"/>
              <a:gd name="T10" fmla="*/ 0 h 1588"/>
              <a:gd name="T11" fmla="*/ 2042 w 2042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42" h="1588">
                <a:moveTo>
                  <a:pt x="2042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4677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13" name="Rectangle 63"/>
          <p:cNvSpPr>
            <a:spLocks noChangeArrowheads="1"/>
          </p:cNvSpPr>
          <p:nvPr/>
        </p:nvSpPr>
        <p:spPr bwMode="auto">
          <a:xfrm>
            <a:off x="5183188" y="2697163"/>
            <a:ext cx="10620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200" b="0">
                <a:solidFill>
                  <a:srgbClr val="000000"/>
                </a:solidFill>
              </a:rPr>
              <a:t>Reconfigurable 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14" name="Rectangle 64"/>
          <p:cNvSpPr>
            <a:spLocks noChangeArrowheads="1"/>
          </p:cNvSpPr>
          <p:nvPr/>
        </p:nvSpPr>
        <p:spPr bwMode="auto">
          <a:xfrm>
            <a:off x="5413375" y="2876550"/>
            <a:ext cx="558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200" b="0">
                <a:solidFill>
                  <a:srgbClr val="000000"/>
                </a:solidFill>
              </a:rPr>
              <a:t>systems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15" name="Rectangle 65"/>
          <p:cNvSpPr>
            <a:spLocks noChangeArrowheads="1"/>
          </p:cNvSpPr>
          <p:nvPr/>
        </p:nvSpPr>
        <p:spPr bwMode="auto">
          <a:xfrm>
            <a:off x="5219700" y="3187700"/>
            <a:ext cx="97948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Reconfigurable 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16" name="Rectangle 66"/>
          <p:cNvSpPr>
            <a:spLocks noChangeArrowheads="1"/>
          </p:cNvSpPr>
          <p:nvPr/>
        </p:nvSpPr>
        <p:spPr bwMode="auto">
          <a:xfrm>
            <a:off x="5362575" y="3349625"/>
            <a:ext cx="6445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100" b="0">
                <a:solidFill>
                  <a:srgbClr val="000000"/>
                </a:solidFill>
              </a:rPr>
              <a:t>computing</a:t>
            </a:r>
            <a:endParaRPr lang="en-US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517" name="Freeform 67"/>
          <p:cNvSpPr>
            <a:spLocks/>
          </p:cNvSpPr>
          <p:nvPr/>
        </p:nvSpPr>
        <p:spPr bwMode="auto">
          <a:xfrm>
            <a:off x="5495925" y="1933575"/>
            <a:ext cx="1317625" cy="1373188"/>
          </a:xfrm>
          <a:custGeom>
            <a:avLst/>
            <a:gdLst>
              <a:gd name="T0" fmla="*/ 2147483646 w 1661"/>
              <a:gd name="T1" fmla="*/ 0 h 1730"/>
              <a:gd name="T2" fmla="*/ 2147483646 w 1661"/>
              <a:gd name="T3" fmla="*/ 2147483646 h 1730"/>
              <a:gd name="T4" fmla="*/ 2147483646 w 1661"/>
              <a:gd name="T5" fmla="*/ 2147483646 h 1730"/>
              <a:gd name="T6" fmla="*/ 2147483646 w 1661"/>
              <a:gd name="T7" fmla="*/ 2147483646 h 1730"/>
              <a:gd name="T8" fmla="*/ 2147483646 w 1661"/>
              <a:gd name="T9" fmla="*/ 2147483646 h 1730"/>
              <a:gd name="T10" fmla="*/ 2147483646 w 1661"/>
              <a:gd name="T11" fmla="*/ 2147483646 h 1730"/>
              <a:gd name="T12" fmla="*/ 2147483646 w 1661"/>
              <a:gd name="T13" fmla="*/ 2147483646 h 1730"/>
              <a:gd name="T14" fmla="*/ 0 w 1661"/>
              <a:gd name="T15" fmla="*/ 2147483646 h 1730"/>
              <a:gd name="T16" fmla="*/ 2147483646 w 1661"/>
              <a:gd name="T17" fmla="*/ 2147483646 h 1730"/>
              <a:gd name="T18" fmla="*/ 2147483646 w 1661"/>
              <a:gd name="T19" fmla="*/ 2147483646 h 1730"/>
              <a:gd name="T20" fmla="*/ 2147483646 w 1661"/>
              <a:gd name="T21" fmla="*/ 2147483646 h 1730"/>
              <a:gd name="T22" fmla="*/ 2147483646 w 1661"/>
              <a:gd name="T23" fmla="*/ 2147483646 h 1730"/>
              <a:gd name="T24" fmla="*/ 2147483646 w 1661"/>
              <a:gd name="T25" fmla="*/ 0 h 17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61"/>
              <a:gd name="T40" fmla="*/ 0 h 1730"/>
              <a:gd name="T41" fmla="*/ 1661 w 1661"/>
              <a:gd name="T42" fmla="*/ 1730 h 17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61" h="1730">
                <a:moveTo>
                  <a:pt x="1661" y="0"/>
                </a:moveTo>
                <a:lnTo>
                  <a:pt x="1609" y="521"/>
                </a:lnTo>
                <a:lnTo>
                  <a:pt x="1526" y="392"/>
                </a:lnTo>
                <a:lnTo>
                  <a:pt x="1274" y="699"/>
                </a:lnTo>
                <a:lnTo>
                  <a:pt x="1323" y="791"/>
                </a:lnTo>
                <a:lnTo>
                  <a:pt x="1458" y="1730"/>
                </a:lnTo>
                <a:lnTo>
                  <a:pt x="981" y="825"/>
                </a:lnTo>
                <a:lnTo>
                  <a:pt x="0" y="530"/>
                </a:lnTo>
                <a:lnTo>
                  <a:pt x="948" y="483"/>
                </a:lnTo>
                <a:lnTo>
                  <a:pt x="1049" y="514"/>
                </a:lnTo>
                <a:lnTo>
                  <a:pt x="1301" y="207"/>
                </a:lnTo>
                <a:lnTo>
                  <a:pt x="1159" y="152"/>
                </a:lnTo>
                <a:lnTo>
                  <a:pt x="1661" y="0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62518" name="Freeform 68"/>
          <p:cNvSpPr>
            <a:spLocks/>
          </p:cNvSpPr>
          <p:nvPr/>
        </p:nvSpPr>
        <p:spPr bwMode="auto">
          <a:xfrm>
            <a:off x="5495925" y="1933575"/>
            <a:ext cx="1317625" cy="1373188"/>
          </a:xfrm>
          <a:custGeom>
            <a:avLst/>
            <a:gdLst>
              <a:gd name="T0" fmla="*/ 2147483646 w 1661"/>
              <a:gd name="T1" fmla="*/ 0 h 1730"/>
              <a:gd name="T2" fmla="*/ 2147483646 w 1661"/>
              <a:gd name="T3" fmla="*/ 2147483646 h 1730"/>
              <a:gd name="T4" fmla="*/ 2147483646 w 1661"/>
              <a:gd name="T5" fmla="*/ 2147483646 h 1730"/>
              <a:gd name="T6" fmla="*/ 2147483646 w 1661"/>
              <a:gd name="T7" fmla="*/ 2147483646 h 1730"/>
              <a:gd name="T8" fmla="*/ 2147483646 w 1661"/>
              <a:gd name="T9" fmla="*/ 2147483646 h 1730"/>
              <a:gd name="T10" fmla="*/ 2147483646 w 1661"/>
              <a:gd name="T11" fmla="*/ 2147483646 h 1730"/>
              <a:gd name="T12" fmla="*/ 2147483646 w 1661"/>
              <a:gd name="T13" fmla="*/ 2147483646 h 1730"/>
              <a:gd name="T14" fmla="*/ 0 w 1661"/>
              <a:gd name="T15" fmla="*/ 2147483646 h 1730"/>
              <a:gd name="T16" fmla="*/ 2147483646 w 1661"/>
              <a:gd name="T17" fmla="*/ 2147483646 h 1730"/>
              <a:gd name="T18" fmla="*/ 2147483646 w 1661"/>
              <a:gd name="T19" fmla="*/ 2147483646 h 1730"/>
              <a:gd name="T20" fmla="*/ 2147483646 w 1661"/>
              <a:gd name="T21" fmla="*/ 2147483646 h 1730"/>
              <a:gd name="T22" fmla="*/ 2147483646 w 1661"/>
              <a:gd name="T23" fmla="*/ 2147483646 h 1730"/>
              <a:gd name="T24" fmla="*/ 2147483646 w 1661"/>
              <a:gd name="T25" fmla="*/ 0 h 17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61"/>
              <a:gd name="T40" fmla="*/ 0 h 1730"/>
              <a:gd name="T41" fmla="*/ 1661 w 1661"/>
              <a:gd name="T42" fmla="*/ 1730 h 17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61" h="1730">
                <a:moveTo>
                  <a:pt x="1661" y="0"/>
                </a:moveTo>
                <a:lnTo>
                  <a:pt x="1609" y="521"/>
                </a:lnTo>
                <a:lnTo>
                  <a:pt x="1526" y="392"/>
                </a:lnTo>
                <a:lnTo>
                  <a:pt x="1274" y="699"/>
                </a:lnTo>
                <a:lnTo>
                  <a:pt x="1323" y="791"/>
                </a:lnTo>
                <a:lnTo>
                  <a:pt x="1458" y="1730"/>
                </a:lnTo>
                <a:lnTo>
                  <a:pt x="981" y="825"/>
                </a:lnTo>
                <a:lnTo>
                  <a:pt x="0" y="530"/>
                </a:lnTo>
                <a:lnTo>
                  <a:pt x="948" y="483"/>
                </a:lnTo>
                <a:lnTo>
                  <a:pt x="1049" y="514"/>
                </a:lnTo>
                <a:lnTo>
                  <a:pt x="1301" y="207"/>
                </a:lnTo>
                <a:lnTo>
                  <a:pt x="1159" y="152"/>
                </a:lnTo>
                <a:lnTo>
                  <a:pt x="1661" y="0"/>
                </a:lnTo>
                <a:close/>
              </a:path>
            </a:pathLst>
          </a:cu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B0A782-E40E-4C82-93CB-42824AF9C8AA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 Decade of Progress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975" y="1219200"/>
            <a:ext cx="3600450" cy="2209800"/>
          </a:xfrm>
        </p:spPr>
        <p:txBody>
          <a:bodyPr/>
          <a:lstStyle/>
          <a:p>
            <a:pPr lvl="1" eaLnBrk="1" hangingPunct="1"/>
            <a:r>
              <a:rPr lang="en-US" altLang="fa-IR" smtClean="0"/>
              <a:t>200x More Logic</a:t>
            </a:r>
          </a:p>
          <a:p>
            <a:pPr lvl="2" eaLnBrk="1" hangingPunct="1"/>
            <a:r>
              <a:rPr lang="en-US" altLang="fa-IR" sz="1800" smtClean="0"/>
              <a:t>Plus memory, μP etc.</a:t>
            </a:r>
          </a:p>
          <a:p>
            <a:pPr lvl="1" eaLnBrk="1" hangingPunct="1"/>
            <a:r>
              <a:rPr lang="en-US" altLang="fa-IR" smtClean="0"/>
              <a:t>40x Faster</a:t>
            </a:r>
          </a:p>
          <a:p>
            <a:pPr lvl="1" eaLnBrk="1" hangingPunct="1"/>
            <a:r>
              <a:rPr lang="en-US" altLang="fa-IR" smtClean="0"/>
              <a:t>50x Lower Power</a:t>
            </a:r>
          </a:p>
          <a:p>
            <a:pPr lvl="1" eaLnBrk="1" hangingPunct="1"/>
            <a:r>
              <a:rPr lang="en-US" altLang="fa-IR" smtClean="0"/>
              <a:t>500x Lower Cost</a:t>
            </a:r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827088" y="3789363"/>
            <a:ext cx="1657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2100" b="0" dirty="0">
                <a:solidFill>
                  <a:schemeClr val="tx1"/>
                </a:solidFill>
              </a:rPr>
              <a:t>[</a:t>
            </a:r>
            <a:r>
              <a:rPr lang="en-US" altLang="fa-IR" sz="2100" b="0" dirty="0" err="1">
                <a:solidFill>
                  <a:schemeClr val="tx1"/>
                </a:solidFill>
              </a:rPr>
              <a:t>Areiba08</a:t>
            </a:r>
            <a:r>
              <a:rPr lang="en-US" altLang="fa-IR" sz="2100" b="0" dirty="0">
                <a:solidFill>
                  <a:schemeClr val="tx1"/>
                </a:solidFill>
              </a:rPr>
              <a:t>]</a:t>
            </a:r>
          </a:p>
        </p:txBody>
      </p:sp>
      <p:grpSp>
        <p:nvGrpSpPr>
          <p:cNvPr id="66566" name="Group 201"/>
          <p:cNvGrpSpPr>
            <a:grpSpLocks/>
          </p:cNvGrpSpPr>
          <p:nvPr/>
        </p:nvGrpSpPr>
        <p:grpSpPr bwMode="auto">
          <a:xfrm>
            <a:off x="3381375" y="1146175"/>
            <a:ext cx="5321300" cy="5499100"/>
            <a:chOff x="2130" y="722"/>
            <a:chExt cx="3352" cy="3464"/>
          </a:xfrm>
        </p:grpSpPr>
        <p:sp>
          <p:nvSpPr>
            <p:cNvPr id="66567" name="Rectangle 6"/>
            <p:cNvSpPr>
              <a:spLocks noChangeArrowheads="1"/>
            </p:cNvSpPr>
            <p:nvPr/>
          </p:nvSpPr>
          <p:spPr bwMode="auto">
            <a:xfrm>
              <a:off x="2490" y="817"/>
              <a:ext cx="2923" cy="120"/>
            </a:xfrm>
            <a:prstGeom prst="rect">
              <a:avLst/>
            </a:prstGeom>
            <a:solidFill>
              <a:srgbClr val="A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68" name="Rectangle 7"/>
            <p:cNvSpPr>
              <a:spLocks noChangeArrowheads="1"/>
            </p:cNvSpPr>
            <p:nvPr/>
          </p:nvSpPr>
          <p:spPr bwMode="auto">
            <a:xfrm>
              <a:off x="2490" y="937"/>
              <a:ext cx="2923" cy="108"/>
            </a:xfrm>
            <a:prstGeom prst="rect">
              <a:avLst/>
            </a:prstGeom>
            <a:solidFill>
              <a:srgbClr val="A2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69" name="Rectangle 8"/>
            <p:cNvSpPr>
              <a:spLocks noChangeArrowheads="1"/>
            </p:cNvSpPr>
            <p:nvPr/>
          </p:nvSpPr>
          <p:spPr bwMode="auto">
            <a:xfrm>
              <a:off x="2490" y="1045"/>
              <a:ext cx="2923" cy="95"/>
            </a:xfrm>
            <a:prstGeom prst="rect">
              <a:avLst/>
            </a:prstGeom>
            <a:solidFill>
              <a:srgbClr val="A4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0" name="Rectangle 9"/>
            <p:cNvSpPr>
              <a:spLocks noChangeArrowheads="1"/>
            </p:cNvSpPr>
            <p:nvPr/>
          </p:nvSpPr>
          <p:spPr bwMode="auto">
            <a:xfrm>
              <a:off x="2490" y="1140"/>
              <a:ext cx="2923" cy="70"/>
            </a:xfrm>
            <a:prstGeom prst="rect">
              <a:avLst/>
            </a:prstGeom>
            <a:solidFill>
              <a:srgbClr val="A6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1" name="Rectangle 10"/>
            <p:cNvSpPr>
              <a:spLocks noChangeArrowheads="1"/>
            </p:cNvSpPr>
            <p:nvPr/>
          </p:nvSpPr>
          <p:spPr bwMode="auto">
            <a:xfrm>
              <a:off x="2490" y="1210"/>
              <a:ext cx="2923" cy="76"/>
            </a:xfrm>
            <a:prstGeom prst="rect">
              <a:avLst/>
            </a:prstGeom>
            <a:solidFill>
              <a:srgbClr val="A8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2" name="Rectangle 11"/>
            <p:cNvSpPr>
              <a:spLocks noChangeArrowheads="1"/>
            </p:cNvSpPr>
            <p:nvPr/>
          </p:nvSpPr>
          <p:spPr bwMode="auto">
            <a:xfrm>
              <a:off x="2490" y="1286"/>
              <a:ext cx="2923" cy="51"/>
            </a:xfrm>
            <a:prstGeom prst="rect">
              <a:avLst/>
            </a:prstGeom>
            <a:solidFill>
              <a:srgbClr val="AA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3" name="Rectangle 12"/>
            <p:cNvSpPr>
              <a:spLocks noChangeArrowheads="1"/>
            </p:cNvSpPr>
            <p:nvPr/>
          </p:nvSpPr>
          <p:spPr bwMode="auto">
            <a:xfrm>
              <a:off x="2490" y="1337"/>
              <a:ext cx="2923" cy="57"/>
            </a:xfrm>
            <a:prstGeom prst="rect">
              <a:avLst/>
            </a:prstGeom>
            <a:solidFill>
              <a:srgbClr val="AC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4" name="Rectangle 13"/>
            <p:cNvSpPr>
              <a:spLocks noChangeArrowheads="1"/>
            </p:cNvSpPr>
            <p:nvPr/>
          </p:nvSpPr>
          <p:spPr bwMode="auto">
            <a:xfrm>
              <a:off x="2490" y="1394"/>
              <a:ext cx="2923" cy="51"/>
            </a:xfrm>
            <a:prstGeom prst="rect">
              <a:avLst/>
            </a:prstGeom>
            <a:solidFill>
              <a:srgbClr val="AE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5" name="Rectangle 14"/>
            <p:cNvSpPr>
              <a:spLocks noChangeArrowheads="1"/>
            </p:cNvSpPr>
            <p:nvPr/>
          </p:nvSpPr>
          <p:spPr bwMode="auto">
            <a:xfrm>
              <a:off x="2490" y="1445"/>
              <a:ext cx="2923" cy="50"/>
            </a:xfrm>
            <a:prstGeom prst="rect">
              <a:avLst/>
            </a:prstGeom>
            <a:solidFill>
              <a:srgbClr val="B0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6" name="Rectangle 15"/>
            <p:cNvSpPr>
              <a:spLocks noChangeArrowheads="1"/>
            </p:cNvSpPr>
            <p:nvPr/>
          </p:nvSpPr>
          <p:spPr bwMode="auto">
            <a:xfrm>
              <a:off x="2490" y="1495"/>
              <a:ext cx="2923" cy="45"/>
            </a:xfrm>
            <a:prstGeom prst="rect">
              <a:avLst/>
            </a:prstGeom>
            <a:solidFill>
              <a:srgbClr val="B2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7" name="Rectangle 16"/>
            <p:cNvSpPr>
              <a:spLocks noChangeArrowheads="1"/>
            </p:cNvSpPr>
            <p:nvPr/>
          </p:nvSpPr>
          <p:spPr bwMode="auto">
            <a:xfrm>
              <a:off x="2490" y="1540"/>
              <a:ext cx="2923" cy="44"/>
            </a:xfrm>
            <a:prstGeom prst="rect">
              <a:avLst/>
            </a:prstGeom>
            <a:solidFill>
              <a:srgbClr val="B4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8" name="Rectangle 17"/>
            <p:cNvSpPr>
              <a:spLocks noChangeArrowheads="1"/>
            </p:cNvSpPr>
            <p:nvPr/>
          </p:nvSpPr>
          <p:spPr bwMode="auto">
            <a:xfrm>
              <a:off x="2490" y="1584"/>
              <a:ext cx="2923" cy="38"/>
            </a:xfrm>
            <a:prstGeom prst="rect">
              <a:avLst/>
            </a:prstGeom>
            <a:solidFill>
              <a:srgbClr val="B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79" name="Rectangle 18"/>
            <p:cNvSpPr>
              <a:spLocks noChangeArrowheads="1"/>
            </p:cNvSpPr>
            <p:nvPr/>
          </p:nvSpPr>
          <p:spPr bwMode="auto">
            <a:xfrm>
              <a:off x="2490" y="1622"/>
              <a:ext cx="2923" cy="45"/>
            </a:xfrm>
            <a:prstGeom prst="rect">
              <a:avLst/>
            </a:prstGeom>
            <a:solidFill>
              <a:srgbClr val="B8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0" name="Rectangle 19"/>
            <p:cNvSpPr>
              <a:spLocks noChangeArrowheads="1"/>
            </p:cNvSpPr>
            <p:nvPr/>
          </p:nvSpPr>
          <p:spPr bwMode="auto">
            <a:xfrm>
              <a:off x="2490" y="1667"/>
              <a:ext cx="2923" cy="44"/>
            </a:xfrm>
            <a:prstGeom prst="rect">
              <a:avLst/>
            </a:prstGeom>
            <a:solidFill>
              <a:srgbClr val="BA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1" name="Rectangle 20"/>
            <p:cNvSpPr>
              <a:spLocks noChangeArrowheads="1"/>
            </p:cNvSpPr>
            <p:nvPr/>
          </p:nvSpPr>
          <p:spPr bwMode="auto">
            <a:xfrm>
              <a:off x="2490" y="1711"/>
              <a:ext cx="2923" cy="32"/>
            </a:xfrm>
            <a:prstGeom prst="rect">
              <a:avLst/>
            </a:prstGeom>
            <a:solidFill>
              <a:srgbClr val="BC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2" name="Rectangle 21"/>
            <p:cNvSpPr>
              <a:spLocks noChangeArrowheads="1"/>
            </p:cNvSpPr>
            <p:nvPr/>
          </p:nvSpPr>
          <p:spPr bwMode="auto">
            <a:xfrm>
              <a:off x="2490" y="1743"/>
              <a:ext cx="2923" cy="31"/>
            </a:xfrm>
            <a:prstGeom prst="rect">
              <a:avLst/>
            </a:prstGeom>
            <a:solidFill>
              <a:srgbClr val="BE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3" name="Rectangle 22"/>
            <p:cNvSpPr>
              <a:spLocks noChangeArrowheads="1"/>
            </p:cNvSpPr>
            <p:nvPr/>
          </p:nvSpPr>
          <p:spPr bwMode="auto">
            <a:xfrm>
              <a:off x="2490" y="1774"/>
              <a:ext cx="2923" cy="38"/>
            </a:xfrm>
            <a:prstGeom prst="rect">
              <a:avLst/>
            </a:prstGeom>
            <a:solidFill>
              <a:srgbClr val="C0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4" name="Rectangle 23"/>
            <p:cNvSpPr>
              <a:spLocks noChangeArrowheads="1"/>
            </p:cNvSpPr>
            <p:nvPr/>
          </p:nvSpPr>
          <p:spPr bwMode="auto">
            <a:xfrm>
              <a:off x="2490" y="1812"/>
              <a:ext cx="2923" cy="32"/>
            </a:xfrm>
            <a:prstGeom prst="rect">
              <a:avLst/>
            </a:prstGeom>
            <a:solidFill>
              <a:srgbClr val="C2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5" name="Rectangle 24"/>
            <p:cNvSpPr>
              <a:spLocks noChangeArrowheads="1"/>
            </p:cNvSpPr>
            <p:nvPr/>
          </p:nvSpPr>
          <p:spPr bwMode="auto">
            <a:xfrm>
              <a:off x="2490" y="1844"/>
              <a:ext cx="2923" cy="45"/>
            </a:xfrm>
            <a:prstGeom prst="rect">
              <a:avLst/>
            </a:prstGeom>
            <a:solidFill>
              <a:srgbClr val="C4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6" name="Rectangle 25"/>
            <p:cNvSpPr>
              <a:spLocks noChangeArrowheads="1"/>
            </p:cNvSpPr>
            <p:nvPr/>
          </p:nvSpPr>
          <p:spPr bwMode="auto">
            <a:xfrm>
              <a:off x="2490" y="1889"/>
              <a:ext cx="2923" cy="31"/>
            </a:xfrm>
            <a:prstGeom prst="rect">
              <a:avLst/>
            </a:prstGeom>
            <a:solidFill>
              <a:srgbClr val="C6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7" name="Rectangle 26"/>
            <p:cNvSpPr>
              <a:spLocks noChangeArrowheads="1"/>
            </p:cNvSpPr>
            <p:nvPr/>
          </p:nvSpPr>
          <p:spPr bwMode="auto">
            <a:xfrm>
              <a:off x="2490" y="1920"/>
              <a:ext cx="2923" cy="32"/>
            </a:xfrm>
            <a:prstGeom prst="rect">
              <a:avLst/>
            </a:prstGeom>
            <a:solidFill>
              <a:srgbClr val="C8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8" name="Rectangle 27"/>
            <p:cNvSpPr>
              <a:spLocks noChangeArrowheads="1"/>
            </p:cNvSpPr>
            <p:nvPr/>
          </p:nvSpPr>
          <p:spPr bwMode="auto">
            <a:xfrm>
              <a:off x="2490" y="1952"/>
              <a:ext cx="2923" cy="32"/>
            </a:xfrm>
            <a:prstGeom prst="rect">
              <a:avLst/>
            </a:prstGeom>
            <a:solidFill>
              <a:srgbClr val="CA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89" name="Rectangle 28"/>
            <p:cNvSpPr>
              <a:spLocks noChangeArrowheads="1"/>
            </p:cNvSpPr>
            <p:nvPr/>
          </p:nvSpPr>
          <p:spPr bwMode="auto">
            <a:xfrm>
              <a:off x="2490" y="1984"/>
              <a:ext cx="2923" cy="44"/>
            </a:xfrm>
            <a:prstGeom prst="rect">
              <a:avLst/>
            </a:prstGeom>
            <a:solidFill>
              <a:srgbClr val="C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0" name="Rectangle 29"/>
            <p:cNvSpPr>
              <a:spLocks noChangeArrowheads="1"/>
            </p:cNvSpPr>
            <p:nvPr/>
          </p:nvSpPr>
          <p:spPr bwMode="auto">
            <a:xfrm>
              <a:off x="2490" y="2028"/>
              <a:ext cx="2923" cy="32"/>
            </a:xfrm>
            <a:prstGeom prst="rect">
              <a:avLst/>
            </a:prstGeom>
            <a:solidFill>
              <a:srgbClr val="C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1" name="Rectangle 30"/>
            <p:cNvSpPr>
              <a:spLocks noChangeArrowheads="1"/>
            </p:cNvSpPr>
            <p:nvPr/>
          </p:nvSpPr>
          <p:spPr bwMode="auto">
            <a:xfrm>
              <a:off x="2490" y="2060"/>
              <a:ext cx="2923" cy="31"/>
            </a:xfrm>
            <a:prstGeom prst="rect">
              <a:avLst/>
            </a:prstGeom>
            <a:solidFill>
              <a:srgbClr val="D0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2" name="Rectangle 31"/>
            <p:cNvSpPr>
              <a:spLocks noChangeArrowheads="1"/>
            </p:cNvSpPr>
            <p:nvPr/>
          </p:nvSpPr>
          <p:spPr bwMode="auto">
            <a:xfrm>
              <a:off x="2490" y="2091"/>
              <a:ext cx="2923" cy="32"/>
            </a:xfrm>
            <a:prstGeom prst="rect">
              <a:avLst/>
            </a:prstGeom>
            <a:solidFill>
              <a:srgbClr val="D2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3" name="Rectangle 32"/>
            <p:cNvSpPr>
              <a:spLocks noChangeArrowheads="1"/>
            </p:cNvSpPr>
            <p:nvPr/>
          </p:nvSpPr>
          <p:spPr bwMode="auto">
            <a:xfrm>
              <a:off x="2490" y="2123"/>
              <a:ext cx="2923" cy="38"/>
            </a:xfrm>
            <a:prstGeom prst="rect">
              <a:avLst/>
            </a:prstGeom>
            <a:solidFill>
              <a:srgbClr val="D4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4" name="Rectangle 33"/>
            <p:cNvSpPr>
              <a:spLocks noChangeArrowheads="1"/>
            </p:cNvSpPr>
            <p:nvPr/>
          </p:nvSpPr>
          <p:spPr bwMode="auto">
            <a:xfrm>
              <a:off x="2490" y="2161"/>
              <a:ext cx="2923" cy="32"/>
            </a:xfrm>
            <a:prstGeom prst="rect">
              <a:avLst/>
            </a:prstGeom>
            <a:solidFill>
              <a:srgbClr val="D6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5" name="Rectangle 34"/>
            <p:cNvSpPr>
              <a:spLocks noChangeArrowheads="1"/>
            </p:cNvSpPr>
            <p:nvPr/>
          </p:nvSpPr>
          <p:spPr bwMode="auto">
            <a:xfrm>
              <a:off x="2490" y="2193"/>
              <a:ext cx="2923" cy="32"/>
            </a:xfrm>
            <a:prstGeom prst="rect">
              <a:avLst/>
            </a:prstGeom>
            <a:solidFill>
              <a:srgbClr val="D8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6" name="Rectangle 35"/>
            <p:cNvSpPr>
              <a:spLocks noChangeArrowheads="1"/>
            </p:cNvSpPr>
            <p:nvPr/>
          </p:nvSpPr>
          <p:spPr bwMode="auto">
            <a:xfrm>
              <a:off x="2490" y="2225"/>
              <a:ext cx="2923" cy="44"/>
            </a:xfrm>
            <a:prstGeom prst="rect">
              <a:avLst/>
            </a:prstGeom>
            <a:solidFill>
              <a:srgbClr val="DA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7" name="Rectangle 36"/>
            <p:cNvSpPr>
              <a:spLocks noChangeArrowheads="1"/>
            </p:cNvSpPr>
            <p:nvPr/>
          </p:nvSpPr>
          <p:spPr bwMode="auto">
            <a:xfrm>
              <a:off x="2490" y="2269"/>
              <a:ext cx="2923" cy="38"/>
            </a:xfrm>
            <a:prstGeom prst="rect">
              <a:avLst/>
            </a:prstGeom>
            <a:solidFill>
              <a:srgbClr val="D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8" name="Rectangle 37"/>
            <p:cNvSpPr>
              <a:spLocks noChangeArrowheads="1"/>
            </p:cNvSpPr>
            <p:nvPr/>
          </p:nvSpPr>
          <p:spPr bwMode="auto">
            <a:xfrm>
              <a:off x="2490" y="2307"/>
              <a:ext cx="2923" cy="32"/>
            </a:xfrm>
            <a:prstGeom prst="rect">
              <a:avLst/>
            </a:prstGeom>
            <a:solidFill>
              <a:srgbClr val="DE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599" name="Rectangle 38"/>
            <p:cNvSpPr>
              <a:spLocks noChangeArrowheads="1"/>
            </p:cNvSpPr>
            <p:nvPr/>
          </p:nvSpPr>
          <p:spPr bwMode="auto">
            <a:xfrm>
              <a:off x="2490" y="2339"/>
              <a:ext cx="2923" cy="44"/>
            </a:xfrm>
            <a:prstGeom prst="rect">
              <a:avLst/>
            </a:prstGeom>
            <a:solidFill>
              <a:srgbClr val="E0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0" name="Rectangle 39"/>
            <p:cNvSpPr>
              <a:spLocks noChangeArrowheads="1"/>
            </p:cNvSpPr>
            <p:nvPr/>
          </p:nvSpPr>
          <p:spPr bwMode="auto">
            <a:xfrm>
              <a:off x="2490" y="2383"/>
              <a:ext cx="2923" cy="45"/>
            </a:xfrm>
            <a:prstGeom prst="rect">
              <a:avLst/>
            </a:prstGeom>
            <a:solidFill>
              <a:srgbClr val="E2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1" name="Rectangle 40"/>
            <p:cNvSpPr>
              <a:spLocks noChangeArrowheads="1"/>
            </p:cNvSpPr>
            <p:nvPr/>
          </p:nvSpPr>
          <p:spPr bwMode="auto">
            <a:xfrm>
              <a:off x="2490" y="2428"/>
              <a:ext cx="2923" cy="38"/>
            </a:xfrm>
            <a:prstGeom prst="rect">
              <a:avLst/>
            </a:prstGeom>
            <a:solidFill>
              <a:srgbClr val="E4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2" name="Rectangle 41"/>
            <p:cNvSpPr>
              <a:spLocks noChangeArrowheads="1"/>
            </p:cNvSpPr>
            <p:nvPr/>
          </p:nvSpPr>
          <p:spPr bwMode="auto">
            <a:xfrm>
              <a:off x="2490" y="2466"/>
              <a:ext cx="2923" cy="31"/>
            </a:xfrm>
            <a:prstGeom prst="rect">
              <a:avLst/>
            </a:prstGeom>
            <a:solidFill>
              <a:srgbClr val="E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3" name="Rectangle 42"/>
            <p:cNvSpPr>
              <a:spLocks noChangeArrowheads="1"/>
            </p:cNvSpPr>
            <p:nvPr/>
          </p:nvSpPr>
          <p:spPr bwMode="auto">
            <a:xfrm>
              <a:off x="2490" y="2497"/>
              <a:ext cx="2923" cy="57"/>
            </a:xfrm>
            <a:prstGeom prst="rect">
              <a:avLst/>
            </a:prstGeom>
            <a:solidFill>
              <a:srgbClr val="E8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4" name="Rectangle 43"/>
            <p:cNvSpPr>
              <a:spLocks noChangeArrowheads="1"/>
            </p:cNvSpPr>
            <p:nvPr/>
          </p:nvSpPr>
          <p:spPr bwMode="auto">
            <a:xfrm>
              <a:off x="2490" y="2554"/>
              <a:ext cx="2923" cy="38"/>
            </a:xfrm>
            <a:prstGeom prst="rect">
              <a:avLst/>
            </a:prstGeom>
            <a:solidFill>
              <a:srgbClr val="EA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5" name="Rectangle 44"/>
            <p:cNvSpPr>
              <a:spLocks noChangeArrowheads="1"/>
            </p:cNvSpPr>
            <p:nvPr/>
          </p:nvSpPr>
          <p:spPr bwMode="auto">
            <a:xfrm>
              <a:off x="2490" y="2592"/>
              <a:ext cx="2923" cy="57"/>
            </a:xfrm>
            <a:prstGeom prst="rect">
              <a:avLst/>
            </a:prstGeom>
            <a:solidFill>
              <a:srgbClr val="EC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6" name="Rectangle 45"/>
            <p:cNvSpPr>
              <a:spLocks noChangeArrowheads="1"/>
            </p:cNvSpPr>
            <p:nvPr/>
          </p:nvSpPr>
          <p:spPr bwMode="auto">
            <a:xfrm>
              <a:off x="2490" y="2649"/>
              <a:ext cx="2923" cy="51"/>
            </a:xfrm>
            <a:prstGeom prst="rect">
              <a:avLst/>
            </a:prstGeom>
            <a:solidFill>
              <a:srgbClr val="EE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7" name="Rectangle 46"/>
            <p:cNvSpPr>
              <a:spLocks noChangeArrowheads="1"/>
            </p:cNvSpPr>
            <p:nvPr/>
          </p:nvSpPr>
          <p:spPr bwMode="auto">
            <a:xfrm>
              <a:off x="2490" y="2700"/>
              <a:ext cx="2923" cy="51"/>
            </a:xfrm>
            <a:prstGeom prst="rect">
              <a:avLst/>
            </a:prstGeom>
            <a:solidFill>
              <a:srgbClr val="F0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8" name="Rectangle 47"/>
            <p:cNvSpPr>
              <a:spLocks noChangeArrowheads="1"/>
            </p:cNvSpPr>
            <p:nvPr/>
          </p:nvSpPr>
          <p:spPr bwMode="auto">
            <a:xfrm>
              <a:off x="2490" y="2751"/>
              <a:ext cx="2923" cy="76"/>
            </a:xfrm>
            <a:prstGeom prst="rect">
              <a:avLst/>
            </a:prstGeom>
            <a:solidFill>
              <a:srgbClr val="F2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09" name="Rectangle 48"/>
            <p:cNvSpPr>
              <a:spLocks noChangeArrowheads="1"/>
            </p:cNvSpPr>
            <p:nvPr/>
          </p:nvSpPr>
          <p:spPr bwMode="auto">
            <a:xfrm>
              <a:off x="2490" y="2827"/>
              <a:ext cx="2923" cy="63"/>
            </a:xfrm>
            <a:prstGeom prst="rect">
              <a:avLst/>
            </a:prstGeom>
            <a:solidFill>
              <a:srgbClr val="F4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0" name="Rectangle 49"/>
            <p:cNvSpPr>
              <a:spLocks noChangeArrowheads="1"/>
            </p:cNvSpPr>
            <p:nvPr/>
          </p:nvSpPr>
          <p:spPr bwMode="auto">
            <a:xfrm>
              <a:off x="2490" y="2890"/>
              <a:ext cx="2923" cy="76"/>
            </a:xfrm>
            <a:prstGeom prst="rect">
              <a:avLst/>
            </a:prstGeom>
            <a:solidFill>
              <a:srgbClr val="F6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1" name="Rectangle 50"/>
            <p:cNvSpPr>
              <a:spLocks noChangeArrowheads="1"/>
            </p:cNvSpPr>
            <p:nvPr/>
          </p:nvSpPr>
          <p:spPr bwMode="auto">
            <a:xfrm>
              <a:off x="2490" y="2966"/>
              <a:ext cx="2923" cy="102"/>
            </a:xfrm>
            <a:prstGeom prst="rect">
              <a:avLst/>
            </a:prstGeom>
            <a:solidFill>
              <a:srgbClr val="F8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2" name="Rectangle 51"/>
            <p:cNvSpPr>
              <a:spLocks noChangeArrowheads="1"/>
            </p:cNvSpPr>
            <p:nvPr/>
          </p:nvSpPr>
          <p:spPr bwMode="auto">
            <a:xfrm>
              <a:off x="2490" y="3068"/>
              <a:ext cx="2923" cy="108"/>
            </a:xfrm>
            <a:prstGeom prst="rect">
              <a:avLst/>
            </a:prstGeom>
            <a:solidFill>
              <a:srgbClr val="FA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3" name="Rectangle 52"/>
            <p:cNvSpPr>
              <a:spLocks noChangeArrowheads="1"/>
            </p:cNvSpPr>
            <p:nvPr/>
          </p:nvSpPr>
          <p:spPr bwMode="auto">
            <a:xfrm>
              <a:off x="2490" y="3176"/>
              <a:ext cx="2923" cy="158"/>
            </a:xfrm>
            <a:prstGeom prst="rect">
              <a:avLst/>
            </a:prstGeom>
            <a:solidFill>
              <a:srgbClr val="FC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4" name="Rectangle 53"/>
            <p:cNvSpPr>
              <a:spLocks noChangeArrowheads="1"/>
            </p:cNvSpPr>
            <p:nvPr/>
          </p:nvSpPr>
          <p:spPr bwMode="auto">
            <a:xfrm>
              <a:off x="2490" y="3334"/>
              <a:ext cx="2923" cy="1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5" name="Rectangle 54"/>
            <p:cNvSpPr>
              <a:spLocks noChangeArrowheads="1"/>
            </p:cNvSpPr>
            <p:nvPr/>
          </p:nvSpPr>
          <p:spPr bwMode="auto">
            <a:xfrm>
              <a:off x="2490" y="817"/>
              <a:ext cx="2923" cy="2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16" name="Line 55"/>
            <p:cNvSpPr>
              <a:spLocks noChangeShapeType="1"/>
            </p:cNvSpPr>
            <p:nvPr/>
          </p:nvSpPr>
          <p:spPr bwMode="auto">
            <a:xfrm>
              <a:off x="2490" y="3245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17" name="Line 56"/>
            <p:cNvSpPr>
              <a:spLocks noChangeShapeType="1"/>
            </p:cNvSpPr>
            <p:nvPr/>
          </p:nvSpPr>
          <p:spPr bwMode="auto">
            <a:xfrm>
              <a:off x="2490" y="308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18" name="Line 57"/>
            <p:cNvSpPr>
              <a:spLocks noChangeShapeType="1"/>
            </p:cNvSpPr>
            <p:nvPr/>
          </p:nvSpPr>
          <p:spPr bwMode="auto">
            <a:xfrm>
              <a:off x="2490" y="2979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19" name="Line 58"/>
            <p:cNvSpPr>
              <a:spLocks noChangeShapeType="1"/>
            </p:cNvSpPr>
            <p:nvPr/>
          </p:nvSpPr>
          <p:spPr bwMode="auto">
            <a:xfrm>
              <a:off x="2490" y="289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0" name="Line 59"/>
            <p:cNvSpPr>
              <a:spLocks noChangeShapeType="1"/>
            </p:cNvSpPr>
            <p:nvPr/>
          </p:nvSpPr>
          <p:spPr bwMode="auto">
            <a:xfrm>
              <a:off x="2490" y="2821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1" name="Line 60"/>
            <p:cNvSpPr>
              <a:spLocks noChangeShapeType="1"/>
            </p:cNvSpPr>
            <p:nvPr/>
          </p:nvSpPr>
          <p:spPr bwMode="auto">
            <a:xfrm>
              <a:off x="2490" y="275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2" name="Line 61"/>
            <p:cNvSpPr>
              <a:spLocks noChangeShapeType="1"/>
            </p:cNvSpPr>
            <p:nvPr/>
          </p:nvSpPr>
          <p:spPr bwMode="auto">
            <a:xfrm>
              <a:off x="2490" y="270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3" name="Line 62"/>
            <p:cNvSpPr>
              <a:spLocks noChangeShapeType="1"/>
            </p:cNvSpPr>
            <p:nvPr/>
          </p:nvSpPr>
          <p:spPr bwMode="auto">
            <a:xfrm>
              <a:off x="2490" y="265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4" name="Line 63"/>
            <p:cNvSpPr>
              <a:spLocks noChangeShapeType="1"/>
            </p:cNvSpPr>
            <p:nvPr/>
          </p:nvSpPr>
          <p:spPr bwMode="auto">
            <a:xfrm>
              <a:off x="2490" y="2345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5" name="Line 64"/>
            <p:cNvSpPr>
              <a:spLocks noChangeShapeType="1"/>
            </p:cNvSpPr>
            <p:nvPr/>
          </p:nvSpPr>
          <p:spPr bwMode="auto">
            <a:xfrm>
              <a:off x="2490" y="218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6" name="Line 65"/>
            <p:cNvSpPr>
              <a:spLocks noChangeShapeType="1"/>
            </p:cNvSpPr>
            <p:nvPr/>
          </p:nvSpPr>
          <p:spPr bwMode="auto">
            <a:xfrm>
              <a:off x="2490" y="2079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7" name="Line 66"/>
            <p:cNvSpPr>
              <a:spLocks noChangeShapeType="1"/>
            </p:cNvSpPr>
            <p:nvPr/>
          </p:nvSpPr>
          <p:spPr bwMode="auto">
            <a:xfrm>
              <a:off x="2490" y="199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8" name="Line 67"/>
            <p:cNvSpPr>
              <a:spLocks noChangeShapeType="1"/>
            </p:cNvSpPr>
            <p:nvPr/>
          </p:nvSpPr>
          <p:spPr bwMode="auto">
            <a:xfrm>
              <a:off x="2490" y="192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29" name="Line 68"/>
            <p:cNvSpPr>
              <a:spLocks noChangeShapeType="1"/>
            </p:cNvSpPr>
            <p:nvPr/>
          </p:nvSpPr>
          <p:spPr bwMode="auto">
            <a:xfrm>
              <a:off x="2490" y="185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0" name="Line 69"/>
            <p:cNvSpPr>
              <a:spLocks noChangeShapeType="1"/>
            </p:cNvSpPr>
            <p:nvPr/>
          </p:nvSpPr>
          <p:spPr bwMode="auto">
            <a:xfrm>
              <a:off x="2490" y="180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1" name="Line 70"/>
            <p:cNvSpPr>
              <a:spLocks noChangeShapeType="1"/>
            </p:cNvSpPr>
            <p:nvPr/>
          </p:nvSpPr>
          <p:spPr bwMode="auto">
            <a:xfrm>
              <a:off x="2490" y="1755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2" name="Line 71"/>
            <p:cNvSpPr>
              <a:spLocks noChangeShapeType="1"/>
            </p:cNvSpPr>
            <p:nvPr/>
          </p:nvSpPr>
          <p:spPr bwMode="auto">
            <a:xfrm>
              <a:off x="2490" y="1445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3" name="Line 72"/>
            <p:cNvSpPr>
              <a:spLocks noChangeShapeType="1"/>
            </p:cNvSpPr>
            <p:nvPr/>
          </p:nvSpPr>
          <p:spPr bwMode="auto">
            <a:xfrm>
              <a:off x="2490" y="128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4" name="Line 73"/>
            <p:cNvSpPr>
              <a:spLocks noChangeShapeType="1"/>
            </p:cNvSpPr>
            <p:nvPr/>
          </p:nvSpPr>
          <p:spPr bwMode="auto">
            <a:xfrm>
              <a:off x="2496" y="120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5" name="Line 74"/>
            <p:cNvSpPr>
              <a:spLocks noChangeShapeType="1"/>
            </p:cNvSpPr>
            <p:nvPr/>
          </p:nvSpPr>
          <p:spPr bwMode="auto">
            <a:xfrm>
              <a:off x="2490" y="109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6" name="Line 75"/>
            <p:cNvSpPr>
              <a:spLocks noChangeShapeType="1"/>
            </p:cNvSpPr>
            <p:nvPr/>
          </p:nvSpPr>
          <p:spPr bwMode="auto">
            <a:xfrm>
              <a:off x="2490" y="1020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7" name="Line 76"/>
            <p:cNvSpPr>
              <a:spLocks noChangeShapeType="1"/>
            </p:cNvSpPr>
            <p:nvPr/>
          </p:nvSpPr>
          <p:spPr bwMode="auto">
            <a:xfrm>
              <a:off x="2490" y="95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8" name="Line 77"/>
            <p:cNvSpPr>
              <a:spLocks noChangeShapeType="1"/>
            </p:cNvSpPr>
            <p:nvPr/>
          </p:nvSpPr>
          <p:spPr bwMode="auto">
            <a:xfrm>
              <a:off x="2490" y="906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39" name="Line 78"/>
            <p:cNvSpPr>
              <a:spLocks noChangeShapeType="1"/>
            </p:cNvSpPr>
            <p:nvPr/>
          </p:nvSpPr>
          <p:spPr bwMode="auto">
            <a:xfrm>
              <a:off x="2490" y="855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0" name="Line 79"/>
            <p:cNvSpPr>
              <a:spLocks noChangeShapeType="1"/>
            </p:cNvSpPr>
            <p:nvPr/>
          </p:nvSpPr>
          <p:spPr bwMode="auto">
            <a:xfrm>
              <a:off x="2490" y="2618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1" name="Line 80"/>
            <p:cNvSpPr>
              <a:spLocks noChangeShapeType="1"/>
            </p:cNvSpPr>
            <p:nvPr/>
          </p:nvSpPr>
          <p:spPr bwMode="auto">
            <a:xfrm>
              <a:off x="2490" y="171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2" name="Line 81"/>
            <p:cNvSpPr>
              <a:spLocks noChangeShapeType="1"/>
            </p:cNvSpPr>
            <p:nvPr/>
          </p:nvSpPr>
          <p:spPr bwMode="auto">
            <a:xfrm>
              <a:off x="2490" y="817"/>
              <a:ext cx="2923" cy="1"/>
            </a:xfrm>
            <a:prstGeom prst="line">
              <a:avLst/>
            </a:prstGeom>
            <a:noFill/>
            <a:ln w="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3" name="Rectangle 82"/>
            <p:cNvSpPr>
              <a:spLocks noChangeArrowheads="1"/>
            </p:cNvSpPr>
            <p:nvPr/>
          </p:nvSpPr>
          <p:spPr bwMode="auto">
            <a:xfrm>
              <a:off x="2490" y="817"/>
              <a:ext cx="2923" cy="270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44" name="Line 83"/>
            <p:cNvSpPr>
              <a:spLocks noChangeShapeType="1"/>
            </p:cNvSpPr>
            <p:nvPr/>
          </p:nvSpPr>
          <p:spPr bwMode="auto">
            <a:xfrm>
              <a:off x="2490" y="3518"/>
              <a:ext cx="2923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5" name="Line 84"/>
            <p:cNvSpPr>
              <a:spLocks noChangeShapeType="1"/>
            </p:cNvSpPr>
            <p:nvPr/>
          </p:nvSpPr>
          <p:spPr bwMode="auto">
            <a:xfrm flipV="1">
              <a:off x="2700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6" name="Line 85"/>
            <p:cNvSpPr>
              <a:spLocks noChangeShapeType="1"/>
            </p:cNvSpPr>
            <p:nvPr/>
          </p:nvSpPr>
          <p:spPr bwMode="auto">
            <a:xfrm flipV="1">
              <a:off x="2910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7" name="Line 86"/>
            <p:cNvSpPr>
              <a:spLocks noChangeShapeType="1"/>
            </p:cNvSpPr>
            <p:nvPr/>
          </p:nvSpPr>
          <p:spPr bwMode="auto">
            <a:xfrm flipV="1">
              <a:off x="3114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8" name="Line 87"/>
            <p:cNvSpPr>
              <a:spLocks noChangeShapeType="1"/>
            </p:cNvSpPr>
            <p:nvPr/>
          </p:nvSpPr>
          <p:spPr bwMode="auto">
            <a:xfrm flipV="1">
              <a:off x="3324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49" name="Line 88"/>
            <p:cNvSpPr>
              <a:spLocks noChangeShapeType="1"/>
            </p:cNvSpPr>
            <p:nvPr/>
          </p:nvSpPr>
          <p:spPr bwMode="auto">
            <a:xfrm flipV="1">
              <a:off x="3534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0" name="Line 89"/>
            <p:cNvSpPr>
              <a:spLocks noChangeShapeType="1"/>
            </p:cNvSpPr>
            <p:nvPr/>
          </p:nvSpPr>
          <p:spPr bwMode="auto">
            <a:xfrm flipV="1">
              <a:off x="3744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1" name="Line 90"/>
            <p:cNvSpPr>
              <a:spLocks noChangeShapeType="1"/>
            </p:cNvSpPr>
            <p:nvPr/>
          </p:nvSpPr>
          <p:spPr bwMode="auto">
            <a:xfrm flipV="1">
              <a:off x="3948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2" name="Line 91"/>
            <p:cNvSpPr>
              <a:spLocks noChangeShapeType="1"/>
            </p:cNvSpPr>
            <p:nvPr/>
          </p:nvSpPr>
          <p:spPr bwMode="auto">
            <a:xfrm flipV="1">
              <a:off x="4159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3" name="Line 92"/>
            <p:cNvSpPr>
              <a:spLocks noChangeShapeType="1"/>
            </p:cNvSpPr>
            <p:nvPr/>
          </p:nvSpPr>
          <p:spPr bwMode="auto">
            <a:xfrm flipV="1">
              <a:off x="4369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4" name="Line 93"/>
            <p:cNvSpPr>
              <a:spLocks noChangeShapeType="1"/>
            </p:cNvSpPr>
            <p:nvPr/>
          </p:nvSpPr>
          <p:spPr bwMode="auto">
            <a:xfrm flipV="1">
              <a:off x="4579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5" name="Line 94"/>
            <p:cNvSpPr>
              <a:spLocks noChangeShapeType="1"/>
            </p:cNvSpPr>
            <p:nvPr/>
          </p:nvSpPr>
          <p:spPr bwMode="auto">
            <a:xfrm flipV="1">
              <a:off x="4789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6" name="Line 95"/>
            <p:cNvSpPr>
              <a:spLocks noChangeShapeType="1"/>
            </p:cNvSpPr>
            <p:nvPr/>
          </p:nvSpPr>
          <p:spPr bwMode="auto">
            <a:xfrm flipV="1">
              <a:off x="4993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7" name="Line 96"/>
            <p:cNvSpPr>
              <a:spLocks noChangeShapeType="1"/>
            </p:cNvSpPr>
            <p:nvPr/>
          </p:nvSpPr>
          <p:spPr bwMode="auto">
            <a:xfrm flipV="1">
              <a:off x="5203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8" name="Line 97"/>
            <p:cNvSpPr>
              <a:spLocks noChangeShapeType="1"/>
            </p:cNvSpPr>
            <p:nvPr/>
          </p:nvSpPr>
          <p:spPr bwMode="auto">
            <a:xfrm flipV="1">
              <a:off x="5413" y="3518"/>
              <a:ext cx="1" cy="3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59" name="Rectangle 98"/>
            <p:cNvSpPr>
              <a:spLocks noChangeArrowheads="1"/>
            </p:cNvSpPr>
            <p:nvPr/>
          </p:nvSpPr>
          <p:spPr bwMode="auto">
            <a:xfrm>
              <a:off x="2574" y="3493"/>
              <a:ext cx="66" cy="6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0" name="Rectangle 99"/>
            <p:cNvSpPr>
              <a:spLocks noChangeArrowheads="1"/>
            </p:cNvSpPr>
            <p:nvPr/>
          </p:nvSpPr>
          <p:spPr bwMode="auto">
            <a:xfrm>
              <a:off x="2838" y="3353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1" name="Rectangle 100"/>
            <p:cNvSpPr>
              <a:spLocks noChangeArrowheads="1"/>
            </p:cNvSpPr>
            <p:nvPr/>
          </p:nvSpPr>
          <p:spPr bwMode="auto">
            <a:xfrm>
              <a:off x="3042" y="3125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2" name="Rectangle 101"/>
            <p:cNvSpPr>
              <a:spLocks noChangeArrowheads="1"/>
            </p:cNvSpPr>
            <p:nvPr/>
          </p:nvSpPr>
          <p:spPr bwMode="auto">
            <a:xfrm>
              <a:off x="3516" y="3036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3" name="Rectangle 102"/>
            <p:cNvSpPr>
              <a:spLocks noChangeArrowheads="1"/>
            </p:cNvSpPr>
            <p:nvPr/>
          </p:nvSpPr>
          <p:spPr bwMode="auto">
            <a:xfrm>
              <a:off x="3684" y="2808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4" name="Rectangle 103"/>
            <p:cNvSpPr>
              <a:spLocks noChangeArrowheads="1"/>
            </p:cNvSpPr>
            <p:nvPr/>
          </p:nvSpPr>
          <p:spPr bwMode="auto">
            <a:xfrm>
              <a:off x="3744" y="2687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5" name="Rectangle 104"/>
            <p:cNvSpPr>
              <a:spLocks noChangeArrowheads="1"/>
            </p:cNvSpPr>
            <p:nvPr/>
          </p:nvSpPr>
          <p:spPr bwMode="auto">
            <a:xfrm>
              <a:off x="3828" y="2535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6" name="Rectangle 105"/>
            <p:cNvSpPr>
              <a:spLocks noChangeArrowheads="1"/>
            </p:cNvSpPr>
            <p:nvPr/>
          </p:nvSpPr>
          <p:spPr bwMode="auto">
            <a:xfrm>
              <a:off x="3870" y="2491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7" name="Rectangle 106"/>
            <p:cNvSpPr>
              <a:spLocks noChangeArrowheads="1"/>
            </p:cNvSpPr>
            <p:nvPr/>
          </p:nvSpPr>
          <p:spPr bwMode="auto">
            <a:xfrm>
              <a:off x="3979" y="2301"/>
              <a:ext cx="66" cy="6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8" name="Rectangle 107"/>
            <p:cNvSpPr>
              <a:spLocks noChangeArrowheads="1"/>
            </p:cNvSpPr>
            <p:nvPr/>
          </p:nvSpPr>
          <p:spPr bwMode="auto">
            <a:xfrm>
              <a:off x="4051" y="2174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69" name="Rectangle 108"/>
            <p:cNvSpPr>
              <a:spLocks noChangeArrowheads="1"/>
            </p:cNvSpPr>
            <p:nvPr/>
          </p:nvSpPr>
          <p:spPr bwMode="auto">
            <a:xfrm>
              <a:off x="4237" y="2003"/>
              <a:ext cx="66" cy="6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0" name="Rectangle 109"/>
            <p:cNvSpPr>
              <a:spLocks noChangeArrowheads="1"/>
            </p:cNvSpPr>
            <p:nvPr/>
          </p:nvSpPr>
          <p:spPr bwMode="auto">
            <a:xfrm>
              <a:off x="4411" y="1793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1" name="Rectangle 110"/>
            <p:cNvSpPr>
              <a:spLocks noChangeArrowheads="1"/>
            </p:cNvSpPr>
            <p:nvPr/>
          </p:nvSpPr>
          <p:spPr bwMode="auto">
            <a:xfrm>
              <a:off x="4813" y="1654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2" name="Rectangle 111"/>
            <p:cNvSpPr>
              <a:spLocks noChangeArrowheads="1"/>
            </p:cNvSpPr>
            <p:nvPr/>
          </p:nvSpPr>
          <p:spPr bwMode="auto">
            <a:xfrm>
              <a:off x="5389" y="1400"/>
              <a:ext cx="66" cy="7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3" name="Oval 112"/>
            <p:cNvSpPr>
              <a:spLocks noChangeArrowheads="1"/>
            </p:cNvSpPr>
            <p:nvPr/>
          </p:nvSpPr>
          <p:spPr bwMode="auto">
            <a:xfrm>
              <a:off x="2574" y="3493"/>
              <a:ext cx="66" cy="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4" name="Oval 113"/>
            <p:cNvSpPr>
              <a:spLocks noChangeArrowheads="1"/>
            </p:cNvSpPr>
            <p:nvPr/>
          </p:nvSpPr>
          <p:spPr bwMode="auto">
            <a:xfrm>
              <a:off x="2706" y="3379"/>
              <a:ext cx="66" cy="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5" name="Oval 114"/>
            <p:cNvSpPr>
              <a:spLocks noChangeArrowheads="1"/>
            </p:cNvSpPr>
            <p:nvPr/>
          </p:nvSpPr>
          <p:spPr bwMode="auto">
            <a:xfrm>
              <a:off x="3006" y="3334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6" name="Oval 115"/>
            <p:cNvSpPr>
              <a:spLocks noChangeArrowheads="1"/>
            </p:cNvSpPr>
            <p:nvPr/>
          </p:nvSpPr>
          <p:spPr bwMode="auto">
            <a:xfrm>
              <a:off x="3510" y="3062"/>
              <a:ext cx="66" cy="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7" name="Oval 116"/>
            <p:cNvSpPr>
              <a:spLocks noChangeArrowheads="1"/>
            </p:cNvSpPr>
            <p:nvPr/>
          </p:nvSpPr>
          <p:spPr bwMode="auto">
            <a:xfrm>
              <a:off x="3660" y="2973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8" name="Oval 117"/>
            <p:cNvSpPr>
              <a:spLocks noChangeArrowheads="1"/>
            </p:cNvSpPr>
            <p:nvPr/>
          </p:nvSpPr>
          <p:spPr bwMode="auto">
            <a:xfrm>
              <a:off x="3834" y="2897"/>
              <a:ext cx="66" cy="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79" name="Oval 118"/>
            <p:cNvSpPr>
              <a:spLocks noChangeArrowheads="1"/>
            </p:cNvSpPr>
            <p:nvPr/>
          </p:nvSpPr>
          <p:spPr bwMode="auto">
            <a:xfrm>
              <a:off x="3888" y="2865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0" name="Oval 119"/>
            <p:cNvSpPr>
              <a:spLocks noChangeArrowheads="1"/>
            </p:cNvSpPr>
            <p:nvPr/>
          </p:nvSpPr>
          <p:spPr bwMode="auto">
            <a:xfrm>
              <a:off x="4063" y="2827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1" name="Oval 120"/>
            <p:cNvSpPr>
              <a:spLocks noChangeArrowheads="1"/>
            </p:cNvSpPr>
            <p:nvPr/>
          </p:nvSpPr>
          <p:spPr bwMode="auto">
            <a:xfrm>
              <a:off x="4135" y="2751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2" name="Oval 121"/>
            <p:cNvSpPr>
              <a:spLocks noChangeArrowheads="1"/>
            </p:cNvSpPr>
            <p:nvPr/>
          </p:nvSpPr>
          <p:spPr bwMode="auto">
            <a:xfrm>
              <a:off x="4153" y="2656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3" name="Oval 122"/>
            <p:cNvSpPr>
              <a:spLocks noChangeArrowheads="1"/>
            </p:cNvSpPr>
            <p:nvPr/>
          </p:nvSpPr>
          <p:spPr bwMode="auto">
            <a:xfrm>
              <a:off x="4219" y="2592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4" name="Oval 123"/>
            <p:cNvSpPr>
              <a:spLocks noChangeArrowheads="1"/>
            </p:cNvSpPr>
            <p:nvPr/>
          </p:nvSpPr>
          <p:spPr bwMode="auto">
            <a:xfrm>
              <a:off x="4327" y="2523"/>
              <a:ext cx="66" cy="6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5" name="Oval 124"/>
            <p:cNvSpPr>
              <a:spLocks noChangeArrowheads="1"/>
            </p:cNvSpPr>
            <p:nvPr/>
          </p:nvSpPr>
          <p:spPr bwMode="auto">
            <a:xfrm>
              <a:off x="4363" y="2453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6" name="Oval 125"/>
            <p:cNvSpPr>
              <a:spLocks noChangeArrowheads="1"/>
            </p:cNvSpPr>
            <p:nvPr/>
          </p:nvSpPr>
          <p:spPr bwMode="auto">
            <a:xfrm>
              <a:off x="4693" y="2389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7" name="Oval 126"/>
            <p:cNvSpPr>
              <a:spLocks noChangeArrowheads="1"/>
            </p:cNvSpPr>
            <p:nvPr/>
          </p:nvSpPr>
          <p:spPr bwMode="auto">
            <a:xfrm>
              <a:off x="5059" y="2307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8" name="Oval 127"/>
            <p:cNvSpPr>
              <a:spLocks noChangeArrowheads="1"/>
            </p:cNvSpPr>
            <p:nvPr/>
          </p:nvSpPr>
          <p:spPr bwMode="auto">
            <a:xfrm>
              <a:off x="5269" y="2079"/>
              <a:ext cx="66" cy="7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89" name="Freeform 128"/>
            <p:cNvSpPr>
              <a:spLocks/>
            </p:cNvSpPr>
            <p:nvPr/>
          </p:nvSpPr>
          <p:spPr bwMode="auto">
            <a:xfrm>
              <a:off x="3997" y="792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690" name="Freeform 129"/>
            <p:cNvSpPr>
              <a:spLocks/>
            </p:cNvSpPr>
            <p:nvPr/>
          </p:nvSpPr>
          <p:spPr bwMode="auto">
            <a:xfrm>
              <a:off x="4501" y="1533"/>
              <a:ext cx="72" cy="77"/>
            </a:xfrm>
            <a:custGeom>
              <a:avLst/>
              <a:gdLst>
                <a:gd name="T0" fmla="*/ 36 w 72"/>
                <a:gd name="T1" fmla="*/ 0 h 77"/>
                <a:gd name="T2" fmla="*/ 72 w 72"/>
                <a:gd name="T3" fmla="*/ 77 h 77"/>
                <a:gd name="T4" fmla="*/ 0 w 72"/>
                <a:gd name="T5" fmla="*/ 77 h 77"/>
                <a:gd name="T6" fmla="*/ 36 w 72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7"/>
                <a:gd name="T14" fmla="*/ 72 w 72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7">
                  <a:moveTo>
                    <a:pt x="36" y="0"/>
                  </a:moveTo>
                  <a:lnTo>
                    <a:pt x="72" y="77"/>
                  </a:lnTo>
                  <a:lnTo>
                    <a:pt x="0" y="7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691" name="Freeform 130"/>
            <p:cNvSpPr>
              <a:spLocks/>
            </p:cNvSpPr>
            <p:nvPr/>
          </p:nvSpPr>
          <p:spPr bwMode="auto">
            <a:xfrm>
              <a:off x="4747" y="1597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692" name="Freeform 131"/>
            <p:cNvSpPr>
              <a:spLocks/>
            </p:cNvSpPr>
            <p:nvPr/>
          </p:nvSpPr>
          <p:spPr bwMode="auto">
            <a:xfrm>
              <a:off x="5161" y="2320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693" name="Freeform 132"/>
            <p:cNvSpPr>
              <a:spLocks/>
            </p:cNvSpPr>
            <p:nvPr/>
          </p:nvSpPr>
          <p:spPr bwMode="auto">
            <a:xfrm>
              <a:off x="2598" y="1679"/>
              <a:ext cx="2239" cy="1839"/>
            </a:xfrm>
            <a:custGeom>
              <a:avLst/>
              <a:gdLst>
                <a:gd name="T0" fmla="*/ 0 w 373"/>
                <a:gd name="T1" fmla="*/ 2147483646 h 290"/>
                <a:gd name="T2" fmla="*/ 2147483646 w 373"/>
                <a:gd name="T3" fmla="*/ 2147483646 h 290"/>
                <a:gd name="T4" fmla="*/ 2147483646 w 373"/>
                <a:gd name="T5" fmla="*/ 2147483646 h 290"/>
                <a:gd name="T6" fmla="*/ 2147483646 w 373"/>
                <a:gd name="T7" fmla="*/ 2147483646 h 290"/>
                <a:gd name="T8" fmla="*/ 2147483646 w 373"/>
                <a:gd name="T9" fmla="*/ 2147483646 h 290"/>
                <a:gd name="T10" fmla="*/ 2147483646 w 373"/>
                <a:gd name="T11" fmla="*/ 2147483646 h 290"/>
                <a:gd name="T12" fmla="*/ 2147483646 w 373"/>
                <a:gd name="T13" fmla="*/ 2147483646 h 290"/>
                <a:gd name="T14" fmla="*/ 2147483646 w 373"/>
                <a:gd name="T15" fmla="*/ 2147483646 h 290"/>
                <a:gd name="T16" fmla="*/ 2147483646 w 373"/>
                <a:gd name="T17" fmla="*/ 2147483646 h 290"/>
                <a:gd name="T18" fmla="*/ 2147483646 w 373"/>
                <a:gd name="T19" fmla="*/ 2147483646 h 290"/>
                <a:gd name="T20" fmla="*/ 2147483646 w 373"/>
                <a:gd name="T21" fmla="*/ 2147483646 h 290"/>
                <a:gd name="T22" fmla="*/ 2147483646 w 373"/>
                <a:gd name="T23" fmla="*/ 2147483646 h 290"/>
                <a:gd name="T24" fmla="*/ 2147483646 w 373"/>
                <a:gd name="T25" fmla="*/ 0 h 2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3"/>
                <a:gd name="T40" fmla="*/ 0 h 290"/>
                <a:gd name="T41" fmla="*/ 373 w 373"/>
                <a:gd name="T42" fmla="*/ 290 h 29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3" h="290">
                  <a:moveTo>
                    <a:pt x="0" y="290"/>
                  </a:moveTo>
                  <a:lnTo>
                    <a:pt x="44" y="268"/>
                  </a:lnTo>
                  <a:lnTo>
                    <a:pt x="78" y="232"/>
                  </a:lnTo>
                  <a:lnTo>
                    <a:pt x="157" y="218"/>
                  </a:lnTo>
                  <a:lnTo>
                    <a:pt x="185" y="182"/>
                  </a:lnTo>
                  <a:lnTo>
                    <a:pt x="195" y="163"/>
                  </a:lnTo>
                  <a:lnTo>
                    <a:pt x="209" y="139"/>
                  </a:lnTo>
                  <a:lnTo>
                    <a:pt x="216" y="132"/>
                  </a:lnTo>
                  <a:lnTo>
                    <a:pt x="234" y="102"/>
                  </a:lnTo>
                  <a:lnTo>
                    <a:pt x="246" y="82"/>
                  </a:lnTo>
                  <a:lnTo>
                    <a:pt x="277" y="55"/>
                  </a:lnTo>
                  <a:lnTo>
                    <a:pt x="306" y="22"/>
                  </a:lnTo>
                  <a:lnTo>
                    <a:pt x="373" y="0"/>
                  </a:lnTo>
                </a:path>
              </a:pathLst>
            </a:cu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94" name="Line 133"/>
            <p:cNvSpPr>
              <a:spLocks noChangeShapeType="1"/>
            </p:cNvSpPr>
            <p:nvPr/>
          </p:nvSpPr>
          <p:spPr bwMode="auto">
            <a:xfrm flipV="1">
              <a:off x="4837" y="1426"/>
              <a:ext cx="576" cy="25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95" name="Freeform 134"/>
            <p:cNvSpPr>
              <a:spLocks/>
            </p:cNvSpPr>
            <p:nvPr/>
          </p:nvSpPr>
          <p:spPr bwMode="auto">
            <a:xfrm>
              <a:off x="2598" y="2104"/>
              <a:ext cx="2695" cy="1414"/>
            </a:xfrm>
            <a:custGeom>
              <a:avLst/>
              <a:gdLst>
                <a:gd name="T0" fmla="*/ 0 w 449"/>
                <a:gd name="T1" fmla="*/ 2147483646 h 223"/>
                <a:gd name="T2" fmla="*/ 2147483646 w 449"/>
                <a:gd name="T3" fmla="*/ 2147483646 h 223"/>
                <a:gd name="T4" fmla="*/ 2147483646 w 449"/>
                <a:gd name="T5" fmla="*/ 2147483646 h 223"/>
                <a:gd name="T6" fmla="*/ 2147483646 w 449"/>
                <a:gd name="T7" fmla="*/ 2147483646 h 223"/>
                <a:gd name="T8" fmla="*/ 2147483646 w 449"/>
                <a:gd name="T9" fmla="*/ 2147483646 h 223"/>
                <a:gd name="T10" fmla="*/ 2147483646 w 449"/>
                <a:gd name="T11" fmla="*/ 2147483646 h 223"/>
                <a:gd name="T12" fmla="*/ 2147483646 w 449"/>
                <a:gd name="T13" fmla="*/ 2147483646 h 223"/>
                <a:gd name="T14" fmla="*/ 2147483646 w 449"/>
                <a:gd name="T15" fmla="*/ 2147483646 h 223"/>
                <a:gd name="T16" fmla="*/ 2147483646 w 449"/>
                <a:gd name="T17" fmla="*/ 2147483646 h 223"/>
                <a:gd name="T18" fmla="*/ 2147483646 w 449"/>
                <a:gd name="T19" fmla="*/ 2147483646 h 223"/>
                <a:gd name="T20" fmla="*/ 2147483646 w 449"/>
                <a:gd name="T21" fmla="*/ 2147483646 h 223"/>
                <a:gd name="T22" fmla="*/ 2147483646 w 449"/>
                <a:gd name="T23" fmla="*/ 2147483646 h 223"/>
                <a:gd name="T24" fmla="*/ 2147483646 w 449"/>
                <a:gd name="T25" fmla="*/ 2147483646 h 223"/>
                <a:gd name="T26" fmla="*/ 2147483646 w 449"/>
                <a:gd name="T27" fmla="*/ 2147483646 h 223"/>
                <a:gd name="T28" fmla="*/ 2147483646 w 449"/>
                <a:gd name="T29" fmla="*/ 2147483646 h 223"/>
                <a:gd name="T30" fmla="*/ 2147483646 w 449"/>
                <a:gd name="T31" fmla="*/ 0 h 2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9"/>
                <a:gd name="T49" fmla="*/ 0 h 223"/>
                <a:gd name="T50" fmla="*/ 449 w 449"/>
                <a:gd name="T51" fmla="*/ 223 h 2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9" h="223">
                  <a:moveTo>
                    <a:pt x="0" y="223"/>
                  </a:moveTo>
                  <a:lnTo>
                    <a:pt x="22" y="205"/>
                  </a:lnTo>
                  <a:lnTo>
                    <a:pt x="72" y="198"/>
                  </a:lnTo>
                  <a:lnTo>
                    <a:pt x="156" y="155"/>
                  </a:lnTo>
                  <a:lnTo>
                    <a:pt x="181" y="141"/>
                  </a:lnTo>
                  <a:lnTo>
                    <a:pt x="210" y="129"/>
                  </a:lnTo>
                  <a:lnTo>
                    <a:pt x="219" y="124"/>
                  </a:lnTo>
                  <a:lnTo>
                    <a:pt x="248" y="118"/>
                  </a:lnTo>
                  <a:lnTo>
                    <a:pt x="260" y="106"/>
                  </a:lnTo>
                  <a:lnTo>
                    <a:pt x="263" y="91"/>
                  </a:lnTo>
                  <a:lnTo>
                    <a:pt x="274" y="81"/>
                  </a:lnTo>
                  <a:lnTo>
                    <a:pt x="292" y="70"/>
                  </a:lnTo>
                  <a:lnTo>
                    <a:pt x="298" y="59"/>
                  </a:lnTo>
                  <a:lnTo>
                    <a:pt x="353" y="49"/>
                  </a:lnTo>
                  <a:lnTo>
                    <a:pt x="414" y="36"/>
                  </a:lnTo>
                  <a:lnTo>
                    <a:pt x="449" y="0"/>
                  </a:lnTo>
                </a:path>
              </a:pathLst>
            </a:cu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96" name="Freeform 135"/>
            <p:cNvSpPr>
              <a:spLocks/>
            </p:cNvSpPr>
            <p:nvPr/>
          </p:nvSpPr>
          <p:spPr bwMode="auto">
            <a:xfrm>
              <a:off x="4021" y="817"/>
              <a:ext cx="1164" cy="1528"/>
            </a:xfrm>
            <a:custGeom>
              <a:avLst/>
              <a:gdLst>
                <a:gd name="T0" fmla="*/ 0 w 194"/>
                <a:gd name="T1" fmla="*/ 0 h 241"/>
                <a:gd name="T2" fmla="*/ 2147483646 w 194"/>
                <a:gd name="T3" fmla="*/ 2147483646 h 241"/>
                <a:gd name="T4" fmla="*/ 2147483646 w 194"/>
                <a:gd name="T5" fmla="*/ 2147483646 h 241"/>
                <a:gd name="T6" fmla="*/ 2147483646 w 194"/>
                <a:gd name="T7" fmla="*/ 2147483646 h 2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241"/>
                <a:gd name="T14" fmla="*/ 194 w 194"/>
                <a:gd name="T15" fmla="*/ 241 h 2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241">
                  <a:moveTo>
                    <a:pt x="0" y="0"/>
                  </a:moveTo>
                  <a:lnTo>
                    <a:pt x="84" y="117"/>
                  </a:lnTo>
                  <a:lnTo>
                    <a:pt x="125" y="127"/>
                  </a:lnTo>
                  <a:lnTo>
                    <a:pt x="194" y="241"/>
                  </a:lnTo>
                </a:path>
              </a:pathLst>
            </a:cu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97" name="Freeform 136"/>
            <p:cNvSpPr>
              <a:spLocks/>
            </p:cNvSpPr>
            <p:nvPr/>
          </p:nvSpPr>
          <p:spPr bwMode="auto">
            <a:xfrm>
              <a:off x="2784" y="817"/>
              <a:ext cx="2593" cy="2428"/>
            </a:xfrm>
            <a:custGeom>
              <a:avLst/>
              <a:gdLst>
                <a:gd name="T0" fmla="*/ 0 w 432"/>
                <a:gd name="T1" fmla="*/ 0 h 383"/>
                <a:gd name="T2" fmla="*/ 2147483646 w 432"/>
                <a:gd name="T3" fmla="*/ 2147483646 h 383"/>
                <a:gd name="T4" fmla="*/ 2147483646 w 432"/>
                <a:gd name="T5" fmla="*/ 2147483646 h 383"/>
                <a:gd name="T6" fmla="*/ 2147483646 w 432"/>
                <a:gd name="T7" fmla="*/ 2147483646 h 383"/>
                <a:gd name="T8" fmla="*/ 2147483646 w 432"/>
                <a:gd name="T9" fmla="*/ 2147483646 h 383"/>
                <a:gd name="T10" fmla="*/ 2147483646 w 432"/>
                <a:gd name="T11" fmla="*/ 2147483646 h 383"/>
                <a:gd name="T12" fmla="*/ 2147483646 w 432"/>
                <a:gd name="T13" fmla="*/ 2147483646 h 383"/>
                <a:gd name="T14" fmla="*/ 2147483646 w 432"/>
                <a:gd name="T15" fmla="*/ 2147483646 h 383"/>
                <a:gd name="T16" fmla="*/ 2147483646 w 432"/>
                <a:gd name="T17" fmla="*/ 2147483646 h 383"/>
                <a:gd name="T18" fmla="*/ 2147483646 w 432"/>
                <a:gd name="T19" fmla="*/ 2147483646 h 383"/>
                <a:gd name="T20" fmla="*/ 2147483646 w 432"/>
                <a:gd name="T21" fmla="*/ 2147483646 h 383"/>
                <a:gd name="T22" fmla="*/ 2147483646 w 432"/>
                <a:gd name="T23" fmla="*/ 2147483646 h 383"/>
                <a:gd name="T24" fmla="*/ 2147483646 w 432"/>
                <a:gd name="T25" fmla="*/ 2147483646 h 383"/>
                <a:gd name="T26" fmla="*/ 2147483646 w 432"/>
                <a:gd name="T27" fmla="*/ 2147483646 h 3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32"/>
                <a:gd name="T43" fmla="*/ 0 h 383"/>
                <a:gd name="T44" fmla="*/ 432 w 432"/>
                <a:gd name="T45" fmla="*/ 383 h 38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32" h="383">
                  <a:moveTo>
                    <a:pt x="0" y="0"/>
                  </a:moveTo>
                  <a:lnTo>
                    <a:pt x="35" y="31"/>
                  </a:lnTo>
                  <a:lnTo>
                    <a:pt x="69" y="63"/>
                  </a:lnTo>
                  <a:lnTo>
                    <a:pt x="104" y="84"/>
                  </a:lnTo>
                  <a:lnTo>
                    <a:pt x="139" y="127"/>
                  </a:lnTo>
                  <a:lnTo>
                    <a:pt x="174" y="179"/>
                  </a:lnTo>
                  <a:lnTo>
                    <a:pt x="209" y="243"/>
                  </a:lnTo>
                  <a:lnTo>
                    <a:pt x="242" y="281"/>
                  </a:lnTo>
                  <a:lnTo>
                    <a:pt x="285" y="303"/>
                  </a:lnTo>
                  <a:lnTo>
                    <a:pt x="293" y="323"/>
                  </a:lnTo>
                  <a:lnTo>
                    <a:pt x="363" y="329"/>
                  </a:lnTo>
                  <a:lnTo>
                    <a:pt x="397" y="333"/>
                  </a:lnTo>
                  <a:lnTo>
                    <a:pt x="406" y="362"/>
                  </a:lnTo>
                  <a:lnTo>
                    <a:pt x="432" y="383"/>
                  </a:lnTo>
                </a:path>
              </a:pathLst>
            </a:custGeom>
            <a:noFill/>
            <a:ln w="28575">
              <a:solidFill>
                <a:srgbClr val="1FB7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698" name="Rectangle 137"/>
            <p:cNvSpPr>
              <a:spLocks noChangeArrowheads="1"/>
            </p:cNvSpPr>
            <p:nvPr/>
          </p:nvSpPr>
          <p:spPr bwMode="auto">
            <a:xfrm>
              <a:off x="2562" y="3480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99" name="Rectangle 138"/>
            <p:cNvSpPr>
              <a:spLocks noChangeArrowheads="1"/>
            </p:cNvSpPr>
            <p:nvPr/>
          </p:nvSpPr>
          <p:spPr bwMode="auto">
            <a:xfrm>
              <a:off x="2826" y="3341"/>
              <a:ext cx="66" cy="69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0" name="Rectangle 139"/>
            <p:cNvSpPr>
              <a:spLocks noChangeArrowheads="1"/>
            </p:cNvSpPr>
            <p:nvPr/>
          </p:nvSpPr>
          <p:spPr bwMode="auto">
            <a:xfrm>
              <a:off x="3030" y="3112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1" name="Rectangle 140"/>
            <p:cNvSpPr>
              <a:spLocks noChangeArrowheads="1"/>
            </p:cNvSpPr>
            <p:nvPr/>
          </p:nvSpPr>
          <p:spPr bwMode="auto">
            <a:xfrm>
              <a:off x="3504" y="3024"/>
              <a:ext cx="66" cy="69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2" name="Rectangle 141"/>
            <p:cNvSpPr>
              <a:spLocks noChangeArrowheads="1"/>
            </p:cNvSpPr>
            <p:nvPr/>
          </p:nvSpPr>
          <p:spPr bwMode="auto">
            <a:xfrm>
              <a:off x="3672" y="2795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3" name="Rectangle 142"/>
            <p:cNvSpPr>
              <a:spLocks noChangeArrowheads="1"/>
            </p:cNvSpPr>
            <p:nvPr/>
          </p:nvSpPr>
          <p:spPr bwMode="auto">
            <a:xfrm>
              <a:off x="3732" y="2675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4" name="Rectangle 143"/>
            <p:cNvSpPr>
              <a:spLocks noChangeArrowheads="1"/>
            </p:cNvSpPr>
            <p:nvPr/>
          </p:nvSpPr>
          <p:spPr bwMode="auto">
            <a:xfrm>
              <a:off x="3816" y="2523"/>
              <a:ext cx="66" cy="69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5" name="Rectangle 144"/>
            <p:cNvSpPr>
              <a:spLocks noChangeArrowheads="1"/>
            </p:cNvSpPr>
            <p:nvPr/>
          </p:nvSpPr>
          <p:spPr bwMode="auto">
            <a:xfrm>
              <a:off x="3858" y="2478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6" name="Rectangle 145"/>
            <p:cNvSpPr>
              <a:spLocks noChangeArrowheads="1"/>
            </p:cNvSpPr>
            <p:nvPr/>
          </p:nvSpPr>
          <p:spPr bwMode="auto">
            <a:xfrm>
              <a:off x="3967" y="2288"/>
              <a:ext cx="66" cy="70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7" name="Rectangle 146"/>
            <p:cNvSpPr>
              <a:spLocks noChangeArrowheads="1"/>
            </p:cNvSpPr>
            <p:nvPr/>
          </p:nvSpPr>
          <p:spPr bwMode="auto">
            <a:xfrm>
              <a:off x="4039" y="2161"/>
              <a:ext cx="66" cy="70"/>
            </a:xfrm>
            <a:prstGeom prst="rect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8" name="Rectangle 147"/>
            <p:cNvSpPr>
              <a:spLocks noChangeArrowheads="1"/>
            </p:cNvSpPr>
            <p:nvPr/>
          </p:nvSpPr>
          <p:spPr bwMode="auto">
            <a:xfrm>
              <a:off x="4225" y="1990"/>
              <a:ext cx="66" cy="70"/>
            </a:xfrm>
            <a:prstGeom prst="rect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09" name="Rectangle 148"/>
            <p:cNvSpPr>
              <a:spLocks noChangeArrowheads="1"/>
            </p:cNvSpPr>
            <p:nvPr/>
          </p:nvSpPr>
          <p:spPr bwMode="auto">
            <a:xfrm>
              <a:off x="4399" y="1781"/>
              <a:ext cx="66" cy="70"/>
            </a:xfrm>
            <a:prstGeom prst="rect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0" name="Rectangle 149"/>
            <p:cNvSpPr>
              <a:spLocks noChangeArrowheads="1"/>
            </p:cNvSpPr>
            <p:nvPr/>
          </p:nvSpPr>
          <p:spPr bwMode="auto">
            <a:xfrm>
              <a:off x="4801" y="1641"/>
              <a:ext cx="66" cy="7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1" name="Rectangle 150"/>
            <p:cNvSpPr>
              <a:spLocks noChangeArrowheads="1"/>
            </p:cNvSpPr>
            <p:nvPr/>
          </p:nvSpPr>
          <p:spPr bwMode="auto">
            <a:xfrm>
              <a:off x="5377" y="1388"/>
              <a:ext cx="66" cy="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2" name="Oval 151"/>
            <p:cNvSpPr>
              <a:spLocks noChangeArrowheads="1"/>
            </p:cNvSpPr>
            <p:nvPr/>
          </p:nvSpPr>
          <p:spPr bwMode="auto">
            <a:xfrm>
              <a:off x="2562" y="3480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3" name="Oval 152"/>
            <p:cNvSpPr>
              <a:spLocks noChangeArrowheads="1"/>
            </p:cNvSpPr>
            <p:nvPr/>
          </p:nvSpPr>
          <p:spPr bwMode="auto">
            <a:xfrm>
              <a:off x="2694" y="3366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4" name="Oval 153"/>
            <p:cNvSpPr>
              <a:spLocks noChangeArrowheads="1"/>
            </p:cNvSpPr>
            <p:nvPr/>
          </p:nvSpPr>
          <p:spPr bwMode="auto">
            <a:xfrm>
              <a:off x="2994" y="3322"/>
              <a:ext cx="66" cy="69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5" name="Oval 154"/>
            <p:cNvSpPr>
              <a:spLocks noChangeArrowheads="1"/>
            </p:cNvSpPr>
            <p:nvPr/>
          </p:nvSpPr>
          <p:spPr bwMode="auto">
            <a:xfrm>
              <a:off x="3498" y="3049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6" name="Oval 155"/>
            <p:cNvSpPr>
              <a:spLocks noChangeArrowheads="1"/>
            </p:cNvSpPr>
            <p:nvPr/>
          </p:nvSpPr>
          <p:spPr bwMode="auto">
            <a:xfrm>
              <a:off x="3648" y="2960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7" name="Oval 156"/>
            <p:cNvSpPr>
              <a:spLocks noChangeArrowheads="1"/>
            </p:cNvSpPr>
            <p:nvPr/>
          </p:nvSpPr>
          <p:spPr bwMode="auto">
            <a:xfrm>
              <a:off x="3822" y="2884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8" name="Oval 157"/>
            <p:cNvSpPr>
              <a:spLocks noChangeArrowheads="1"/>
            </p:cNvSpPr>
            <p:nvPr/>
          </p:nvSpPr>
          <p:spPr bwMode="auto">
            <a:xfrm>
              <a:off x="3876" y="2852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19" name="Oval 158"/>
            <p:cNvSpPr>
              <a:spLocks noChangeArrowheads="1"/>
            </p:cNvSpPr>
            <p:nvPr/>
          </p:nvSpPr>
          <p:spPr bwMode="auto">
            <a:xfrm>
              <a:off x="4051" y="2814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0" name="Oval 159"/>
            <p:cNvSpPr>
              <a:spLocks noChangeArrowheads="1"/>
            </p:cNvSpPr>
            <p:nvPr/>
          </p:nvSpPr>
          <p:spPr bwMode="auto">
            <a:xfrm>
              <a:off x="4123" y="2738"/>
              <a:ext cx="66" cy="70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1" name="Oval 160"/>
            <p:cNvSpPr>
              <a:spLocks noChangeArrowheads="1"/>
            </p:cNvSpPr>
            <p:nvPr/>
          </p:nvSpPr>
          <p:spPr bwMode="auto">
            <a:xfrm>
              <a:off x="4141" y="2643"/>
              <a:ext cx="66" cy="70"/>
            </a:xfrm>
            <a:prstGeom prst="ellipse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2" name="Oval 161"/>
            <p:cNvSpPr>
              <a:spLocks noChangeArrowheads="1"/>
            </p:cNvSpPr>
            <p:nvPr/>
          </p:nvSpPr>
          <p:spPr bwMode="auto">
            <a:xfrm>
              <a:off x="4207" y="2580"/>
              <a:ext cx="66" cy="69"/>
            </a:xfrm>
            <a:prstGeom prst="ellipse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3" name="Oval 162"/>
            <p:cNvSpPr>
              <a:spLocks noChangeArrowheads="1"/>
            </p:cNvSpPr>
            <p:nvPr/>
          </p:nvSpPr>
          <p:spPr bwMode="auto">
            <a:xfrm>
              <a:off x="4315" y="2510"/>
              <a:ext cx="66" cy="70"/>
            </a:xfrm>
            <a:prstGeom prst="ellipse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4" name="Oval 163"/>
            <p:cNvSpPr>
              <a:spLocks noChangeArrowheads="1"/>
            </p:cNvSpPr>
            <p:nvPr/>
          </p:nvSpPr>
          <p:spPr bwMode="auto">
            <a:xfrm>
              <a:off x="4351" y="2440"/>
              <a:ext cx="66" cy="70"/>
            </a:xfrm>
            <a:prstGeom prst="ellipse">
              <a:avLst/>
            </a:prstGeom>
            <a:solidFill>
              <a:srgbClr val="FF8080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5" name="Oval 164"/>
            <p:cNvSpPr>
              <a:spLocks noChangeArrowheads="1"/>
            </p:cNvSpPr>
            <p:nvPr/>
          </p:nvSpPr>
          <p:spPr bwMode="auto">
            <a:xfrm>
              <a:off x="4681" y="2377"/>
              <a:ext cx="66" cy="70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6" name="Oval 165"/>
            <p:cNvSpPr>
              <a:spLocks noChangeArrowheads="1"/>
            </p:cNvSpPr>
            <p:nvPr/>
          </p:nvSpPr>
          <p:spPr bwMode="auto">
            <a:xfrm>
              <a:off x="5047" y="2294"/>
              <a:ext cx="66" cy="70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7" name="Oval 166"/>
            <p:cNvSpPr>
              <a:spLocks noChangeArrowheads="1"/>
            </p:cNvSpPr>
            <p:nvPr/>
          </p:nvSpPr>
          <p:spPr bwMode="auto">
            <a:xfrm>
              <a:off x="5257" y="2066"/>
              <a:ext cx="66" cy="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28" name="Freeform 167"/>
            <p:cNvSpPr>
              <a:spLocks/>
            </p:cNvSpPr>
            <p:nvPr/>
          </p:nvSpPr>
          <p:spPr bwMode="auto">
            <a:xfrm>
              <a:off x="3985" y="779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8080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729" name="Freeform 168"/>
            <p:cNvSpPr>
              <a:spLocks/>
            </p:cNvSpPr>
            <p:nvPr/>
          </p:nvSpPr>
          <p:spPr bwMode="auto">
            <a:xfrm>
              <a:off x="4489" y="1521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730" name="Freeform 169"/>
            <p:cNvSpPr>
              <a:spLocks/>
            </p:cNvSpPr>
            <p:nvPr/>
          </p:nvSpPr>
          <p:spPr bwMode="auto">
            <a:xfrm>
              <a:off x="4735" y="1584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731" name="Freeform 170"/>
            <p:cNvSpPr>
              <a:spLocks/>
            </p:cNvSpPr>
            <p:nvPr/>
          </p:nvSpPr>
          <p:spPr bwMode="auto">
            <a:xfrm>
              <a:off x="5149" y="2307"/>
              <a:ext cx="72" cy="76"/>
            </a:xfrm>
            <a:custGeom>
              <a:avLst/>
              <a:gdLst>
                <a:gd name="T0" fmla="*/ 36 w 72"/>
                <a:gd name="T1" fmla="*/ 0 h 76"/>
                <a:gd name="T2" fmla="*/ 72 w 72"/>
                <a:gd name="T3" fmla="*/ 76 h 76"/>
                <a:gd name="T4" fmla="*/ 0 w 72"/>
                <a:gd name="T5" fmla="*/ 76 h 76"/>
                <a:gd name="T6" fmla="*/ 36 w 72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6"/>
                <a:gd name="T14" fmla="*/ 72 w 72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6">
                  <a:moveTo>
                    <a:pt x="36" y="0"/>
                  </a:moveTo>
                  <a:lnTo>
                    <a:pt x="72" y="76"/>
                  </a:lnTo>
                  <a:lnTo>
                    <a:pt x="0" y="7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732" name="Rectangle 171"/>
            <p:cNvSpPr>
              <a:spLocks noChangeArrowheads="1"/>
            </p:cNvSpPr>
            <p:nvPr/>
          </p:nvSpPr>
          <p:spPr bwMode="auto">
            <a:xfrm>
              <a:off x="2646" y="1838"/>
              <a:ext cx="966" cy="609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D4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33" name="Line 172"/>
            <p:cNvSpPr>
              <a:spLocks noChangeShapeType="1"/>
            </p:cNvSpPr>
            <p:nvPr/>
          </p:nvSpPr>
          <p:spPr bwMode="auto">
            <a:xfrm>
              <a:off x="2682" y="1927"/>
              <a:ext cx="180" cy="1"/>
            </a:xfrm>
            <a:prstGeom prst="line">
              <a:avLst/>
            </a:pr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734" name="Rectangle 173"/>
            <p:cNvSpPr>
              <a:spLocks noChangeArrowheads="1"/>
            </p:cNvSpPr>
            <p:nvPr/>
          </p:nvSpPr>
          <p:spPr bwMode="auto">
            <a:xfrm>
              <a:off x="2742" y="1895"/>
              <a:ext cx="54" cy="57"/>
            </a:xfrm>
            <a:prstGeom prst="rect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35" name="Rectangle 174"/>
            <p:cNvSpPr>
              <a:spLocks noChangeArrowheads="1"/>
            </p:cNvSpPr>
            <p:nvPr/>
          </p:nvSpPr>
          <p:spPr bwMode="auto">
            <a:xfrm>
              <a:off x="2886" y="1863"/>
              <a:ext cx="67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300">
                  <a:solidFill>
                    <a:schemeClr val="tx1"/>
                  </a:solidFill>
                </a:rPr>
                <a:t>CLB Capacity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36" name="Line 175"/>
            <p:cNvSpPr>
              <a:spLocks noChangeShapeType="1"/>
            </p:cNvSpPr>
            <p:nvPr/>
          </p:nvSpPr>
          <p:spPr bwMode="auto">
            <a:xfrm>
              <a:off x="2682" y="2079"/>
              <a:ext cx="180" cy="1"/>
            </a:xfrm>
            <a:prstGeom prst="line">
              <a:avLst/>
            </a:pr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737" name="Oval 176"/>
            <p:cNvSpPr>
              <a:spLocks noChangeArrowheads="1"/>
            </p:cNvSpPr>
            <p:nvPr/>
          </p:nvSpPr>
          <p:spPr bwMode="auto">
            <a:xfrm>
              <a:off x="2742" y="2047"/>
              <a:ext cx="54" cy="57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a-IR" altLang="fa-IR" sz="2100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738" name="Rectangle 177"/>
            <p:cNvSpPr>
              <a:spLocks noChangeArrowheads="1"/>
            </p:cNvSpPr>
            <p:nvPr/>
          </p:nvSpPr>
          <p:spPr bwMode="auto">
            <a:xfrm>
              <a:off x="2886" y="2015"/>
              <a:ext cx="31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300">
                  <a:solidFill>
                    <a:schemeClr val="tx1"/>
                  </a:solidFill>
                </a:rPr>
                <a:t>Speed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39" name="Line 178"/>
            <p:cNvSpPr>
              <a:spLocks noChangeShapeType="1"/>
            </p:cNvSpPr>
            <p:nvPr/>
          </p:nvSpPr>
          <p:spPr bwMode="auto">
            <a:xfrm>
              <a:off x="2682" y="2231"/>
              <a:ext cx="180" cy="1"/>
            </a:xfrm>
            <a:prstGeom prst="line">
              <a:avLst/>
            </a:prstGeom>
            <a:noFill/>
            <a:ln w="9525">
              <a:solidFill>
                <a:srgbClr val="DD080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740" name="Freeform 179"/>
            <p:cNvSpPr>
              <a:spLocks/>
            </p:cNvSpPr>
            <p:nvPr/>
          </p:nvSpPr>
          <p:spPr bwMode="auto">
            <a:xfrm>
              <a:off x="2742" y="2199"/>
              <a:ext cx="60" cy="64"/>
            </a:xfrm>
            <a:custGeom>
              <a:avLst/>
              <a:gdLst>
                <a:gd name="T0" fmla="*/ 30 w 60"/>
                <a:gd name="T1" fmla="*/ 0 h 64"/>
                <a:gd name="T2" fmla="*/ 60 w 60"/>
                <a:gd name="T3" fmla="*/ 64 h 64"/>
                <a:gd name="T4" fmla="*/ 0 w 60"/>
                <a:gd name="T5" fmla="*/ 64 h 64"/>
                <a:gd name="T6" fmla="*/ 30 w 60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64"/>
                <a:gd name="T14" fmla="*/ 60 w 60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64">
                  <a:moveTo>
                    <a:pt x="30" y="0"/>
                  </a:moveTo>
                  <a:lnTo>
                    <a:pt x="60" y="64"/>
                  </a:lnTo>
                  <a:lnTo>
                    <a:pt x="0" y="6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DD0806"/>
            </a:solidFill>
            <a:ln w="9525">
              <a:solidFill>
                <a:srgbClr val="DD0806"/>
              </a:solidFill>
              <a:round/>
              <a:headEnd/>
              <a:tailEnd/>
            </a:ln>
          </p:spPr>
          <p:txBody>
            <a:bodyPr/>
            <a:lstStyle/>
            <a:p>
              <a:endParaRPr lang="fa-IR"/>
            </a:p>
          </p:txBody>
        </p:sp>
        <p:sp>
          <p:nvSpPr>
            <p:cNvPr id="66741" name="Rectangle 180"/>
            <p:cNvSpPr>
              <a:spLocks noChangeArrowheads="1"/>
            </p:cNvSpPr>
            <p:nvPr/>
          </p:nvSpPr>
          <p:spPr bwMode="auto">
            <a:xfrm>
              <a:off x="2886" y="2168"/>
              <a:ext cx="746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300">
                  <a:solidFill>
                    <a:schemeClr val="tx1"/>
                  </a:solidFill>
                </a:rPr>
                <a:t>Power per MHz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2" name="Line 181"/>
            <p:cNvSpPr>
              <a:spLocks noChangeShapeType="1"/>
            </p:cNvSpPr>
            <p:nvPr/>
          </p:nvSpPr>
          <p:spPr bwMode="auto">
            <a:xfrm>
              <a:off x="2682" y="2377"/>
              <a:ext cx="180" cy="1"/>
            </a:xfrm>
            <a:prstGeom prst="line">
              <a:avLst/>
            </a:prstGeom>
            <a:noFill/>
            <a:ln w="28575">
              <a:solidFill>
                <a:srgbClr val="1FB7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66743" name="Rectangle 182"/>
            <p:cNvSpPr>
              <a:spLocks noChangeArrowheads="1"/>
            </p:cNvSpPr>
            <p:nvPr/>
          </p:nvSpPr>
          <p:spPr bwMode="auto">
            <a:xfrm>
              <a:off x="2886" y="2320"/>
              <a:ext cx="25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300">
                  <a:solidFill>
                    <a:schemeClr val="tx1"/>
                  </a:solidFill>
                </a:rPr>
                <a:t>Price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4" name="Rectangle 183"/>
            <p:cNvSpPr>
              <a:spLocks noChangeArrowheads="1"/>
            </p:cNvSpPr>
            <p:nvPr/>
          </p:nvSpPr>
          <p:spPr bwMode="auto">
            <a:xfrm>
              <a:off x="4297" y="2187"/>
              <a:ext cx="39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Virtex &amp;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5" name="Rectangle 184"/>
            <p:cNvSpPr>
              <a:spLocks noChangeArrowheads="1"/>
            </p:cNvSpPr>
            <p:nvPr/>
          </p:nvSpPr>
          <p:spPr bwMode="auto">
            <a:xfrm>
              <a:off x="4291" y="2332"/>
              <a:ext cx="39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Virtex-E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6" name="Rectangle 185"/>
            <p:cNvSpPr>
              <a:spLocks noChangeArrowheads="1"/>
            </p:cNvSpPr>
            <p:nvPr/>
          </p:nvSpPr>
          <p:spPr bwMode="auto">
            <a:xfrm>
              <a:off x="3594" y="3157"/>
              <a:ext cx="40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XC4000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7" name="Rectangle 186"/>
            <p:cNvSpPr>
              <a:spLocks noChangeArrowheads="1"/>
            </p:cNvSpPr>
            <p:nvPr/>
          </p:nvSpPr>
          <p:spPr bwMode="auto">
            <a:xfrm>
              <a:off x="2184" y="1629"/>
              <a:ext cx="24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100x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8" name="Rectangle 187"/>
            <p:cNvSpPr>
              <a:spLocks noChangeArrowheads="1"/>
            </p:cNvSpPr>
            <p:nvPr/>
          </p:nvSpPr>
          <p:spPr bwMode="auto">
            <a:xfrm>
              <a:off x="2232" y="2542"/>
              <a:ext cx="18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10x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49" name="Rectangle 188"/>
            <p:cNvSpPr>
              <a:spLocks noChangeArrowheads="1"/>
            </p:cNvSpPr>
            <p:nvPr/>
          </p:nvSpPr>
          <p:spPr bwMode="auto">
            <a:xfrm>
              <a:off x="2274" y="3423"/>
              <a:ext cx="11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1x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0" name="Rectangle 189"/>
            <p:cNvSpPr>
              <a:spLocks noChangeArrowheads="1"/>
            </p:cNvSpPr>
            <p:nvPr/>
          </p:nvSpPr>
          <p:spPr bwMode="auto">
            <a:xfrm>
              <a:off x="4285" y="2871"/>
              <a:ext cx="4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Spartan-2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1" name="Rectangle 190"/>
            <p:cNvSpPr>
              <a:spLocks noChangeArrowheads="1"/>
            </p:cNvSpPr>
            <p:nvPr/>
          </p:nvSpPr>
          <p:spPr bwMode="auto">
            <a:xfrm>
              <a:off x="2130" y="722"/>
              <a:ext cx="30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1000x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2" name="Rectangle 191"/>
            <p:cNvSpPr>
              <a:spLocks noChangeArrowheads="1"/>
            </p:cNvSpPr>
            <p:nvPr/>
          </p:nvSpPr>
          <p:spPr bwMode="auto">
            <a:xfrm>
              <a:off x="4519" y="1876"/>
              <a:ext cx="49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Virtex-II &amp;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3" name="Rectangle 192"/>
            <p:cNvSpPr>
              <a:spLocks noChangeArrowheads="1"/>
            </p:cNvSpPr>
            <p:nvPr/>
          </p:nvSpPr>
          <p:spPr bwMode="auto">
            <a:xfrm>
              <a:off x="4471" y="2022"/>
              <a:ext cx="5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Virtex-II Pro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4" name="Rectangle 193"/>
            <p:cNvSpPr>
              <a:spLocks noChangeArrowheads="1"/>
            </p:cNvSpPr>
            <p:nvPr/>
          </p:nvSpPr>
          <p:spPr bwMode="auto">
            <a:xfrm>
              <a:off x="4981" y="1324"/>
              <a:ext cx="38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Virtex-4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5" name="Rectangle 194"/>
            <p:cNvSpPr>
              <a:spLocks noChangeArrowheads="1"/>
            </p:cNvSpPr>
            <p:nvPr/>
          </p:nvSpPr>
          <p:spPr bwMode="auto">
            <a:xfrm>
              <a:off x="3480" y="1324"/>
              <a:ext cx="51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XC4000 &amp;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6" name="Rectangle 195"/>
            <p:cNvSpPr>
              <a:spLocks noChangeArrowheads="1"/>
            </p:cNvSpPr>
            <p:nvPr/>
          </p:nvSpPr>
          <p:spPr bwMode="auto">
            <a:xfrm>
              <a:off x="3534" y="1470"/>
              <a:ext cx="39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Spartan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7" name="Rectangle 196"/>
            <p:cNvSpPr>
              <a:spLocks noChangeArrowheads="1"/>
            </p:cNvSpPr>
            <p:nvPr/>
          </p:nvSpPr>
          <p:spPr bwMode="auto">
            <a:xfrm>
              <a:off x="4777" y="3157"/>
              <a:ext cx="49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400" b="0">
                  <a:solidFill>
                    <a:schemeClr val="tx1"/>
                  </a:solidFill>
                </a:rPr>
                <a:t>Spartan-3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8" name="Rectangle 197"/>
            <p:cNvSpPr>
              <a:spLocks noChangeArrowheads="1"/>
            </p:cNvSpPr>
            <p:nvPr/>
          </p:nvSpPr>
          <p:spPr bwMode="auto">
            <a:xfrm>
              <a:off x="5017" y="3303"/>
              <a:ext cx="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a-IR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59" name="Rectangle 198"/>
            <p:cNvSpPr>
              <a:spLocks noChangeArrowheads="1"/>
            </p:cNvSpPr>
            <p:nvPr/>
          </p:nvSpPr>
          <p:spPr bwMode="auto">
            <a:xfrm>
              <a:off x="2544" y="3600"/>
              <a:ext cx="293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100">
                  <a:solidFill>
                    <a:schemeClr val="tx1"/>
                  </a:solidFill>
                </a:rPr>
                <a:t> '91    '92    '93     '94    '95    '96    '97    '98    '99    '00    '01    '02    '03   '04</a:t>
              </a:r>
              <a:endParaRPr lang="en-US" altLang="fa-IR" sz="2000" b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60" name="Rectangle 199"/>
            <p:cNvSpPr>
              <a:spLocks noChangeArrowheads="1"/>
            </p:cNvSpPr>
            <p:nvPr/>
          </p:nvSpPr>
          <p:spPr bwMode="auto">
            <a:xfrm>
              <a:off x="3858" y="3740"/>
              <a:ext cx="33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1900">
                  <a:solidFill>
                    <a:schemeClr val="tx1"/>
                  </a:solidFill>
                </a:rPr>
                <a:t>Year</a:t>
              </a:r>
              <a:endParaRPr lang="en-US" altLang="fa-IR" sz="200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6761" name="Text Box 200"/>
            <p:cNvSpPr txBox="1">
              <a:spLocks noChangeArrowheads="1"/>
            </p:cNvSpPr>
            <p:nvPr/>
          </p:nvSpPr>
          <p:spPr bwMode="auto">
            <a:xfrm>
              <a:off x="4156" y="4032"/>
              <a:ext cx="1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fa-IR" sz="1000" b="0">
                  <a:solidFill>
                    <a:schemeClr val="bg1"/>
                  </a:solidFill>
                </a:rPr>
                <a:t>Courtesy: Richard Sevcik, Xilinx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B0A782-E40E-4C82-93CB-42824AF9C8AA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dirty="0" smtClean="0"/>
              <a:t>Three Decades of Progress</a:t>
            </a:r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5580112" y="5690852"/>
            <a:ext cx="216073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2100" b="0" dirty="0" smtClean="0">
                <a:solidFill>
                  <a:schemeClr val="tx1"/>
                </a:solidFill>
              </a:rPr>
              <a:t>[</a:t>
            </a:r>
            <a:r>
              <a:rPr lang="en-US" altLang="fa-IR" sz="2100" b="0" dirty="0" err="1" smtClean="0">
                <a:solidFill>
                  <a:schemeClr val="tx1"/>
                </a:solidFill>
              </a:rPr>
              <a:t>Trimberger18</a:t>
            </a:r>
            <a:r>
              <a:rPr lang="en-US" altLang="fa-IR" sz="2100" b="0" dirty="0" smtClean="0">
                <a:solidFill>
                  <a:schemeClr val="tx1"/>
                </a:solidFill>
              </a:rPr>
              <a:t>]</a:t>
            </a:r>
            <a:endParaRPr lang="en-US" altLang="fa-IR" sz="2100" b="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07" y="1200567"/>
            <a:ext cx="5425617" cy="41374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536" y="836712"/>
            <a:ext cx="309634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050"/>
                </a:solidFill>
                <a:latin typeface="+mn-lt"/>
                <a:cs typeface="+mn-cs"/>
              </a:rPr>
              <a:t>Capacity: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logic cell 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0000FF"/>
                </a:solidFill>
                <a:latin typeface="+mn-lt"/>
                <a:cs typeface="+mn-cs"/>
              </a:rPr>
              <a:t>10,000x</a:t>
            </a:r>
            <a:endParaRPr lang="en-US" sz="2200" dirty="0" smtClean="0">
              <a:solidFill>
                <a:srgbClr val="0000FF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050"/>
                </a:solidFill>
                <a:latin typeface="+mn-lt"/>
                <a:cs typeface="+mn-cs"/>
              </a:rPr>
              <a:t>Speed: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same-function </a:t>
            </a:r>
            <a:r>
              <a:rPr lang="en-US" sz="2200" dirty="0">
                <a:solidFill>
                  <a:srgbClr val="0000FF"/>
                </a:solidFill>
                <a:latin typeface="+mn-lt"/>
                <a:cs typeface="+mn-cs"/>
              </a:rPr>
              <a:t>performance in programmable fabric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0000FF"/>
                </a:solidFill>
                <a:latin typeface="+mn-lt"/>
                <a:cs typeface="+mn-cs"/>
              </a:rPr>
              <a:t>100x</a:t>
            </a:r>
            <a:endParaRPr lang="en-US" sz="2200" dirty="0">
              <a:solidFill>
                <a:srgbClr val="0000FF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050"/>
                </a:solidFill>
                <a:latin typeface="+mn-lt"/>
                <a:cs typeface="+mn-cs"/>
              </a:rPr>
              <a:t>Price: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per </a:t>
            </a:r>
            <a:r>
              <a:rPr lang="en-US" sz="2200" dirty="0">
                <a:solidFill>
                  <a:srgbClr val="0000FF"/>
                </a:solidFill>
                <a:latin typeface="+mn-lt"/>
                <a:cs typeface="+mn-cs"/>
              </a:rPr>
              <a:t>logic 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0000FF"/>
                </a:solidFill>
                <a:latin typeface="+mn-lt"/>
                <a:cs typeface="+mn-cs"/>
              </a:rPr>
              <a:t>1000x</a:t>
            </a:r>
            <a:endParaRPr lang="en-US" sz="2200" dirty="0" smtClean="0">
              <a:solidFill>
                <a:srgbClr val="0000FF"/>
              </a:solidFill>
              <a:latin typeface="+mn-lt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050"/>
                </a:solidFill>
                <a:latin typeface="+mn-lt"/>
                <a:cs typeface="+mn-cs"/>
              </a:rPr>
              <a:t>Power: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per </a:t>
            </a:r>
            <a:r>
              <a:rPr lang="en-US" sz="2200" dirty="0">
                <a:solidFill>
                  <a:srgbClr val="0000FF"/>
                </a:solidFill>
                <a:latin typeface="+mn-lt"/>
                <a:cs typeface="+mn-cs"/>
              </a:rPr>
              <a:t>logic </a:t>
            </a:r>
            <a:r>
              <a:rPr lang="en-US" sz="2200" dirty="0" smtClean="0">
                <a:solidFill>
                  <a:srgbClr val="0000FF"/>
                </a:solidFill>
                <a:latin typeface="+mn-lt"/>
                <a:cs typeface="+mn-cs"/>
              </a:rPr>
              <a:t>cell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0000FF"/>
                </a:solidFill>
                <a:latin typeface="+mn-lt"/>
                <a:cs typeface="+mn-cs"/>
              </a:rPr>
              <a:t>1000x</a:t>
            </a:r>
            <a:endParaRPr lang="fa-IR" sz="2200" dirty="0">
              <a:solidFill>
                <a:srgbClr val="0000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5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73AC57-2F35-4139-91F3-81E8545D0E9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smtClean="0"/>
              <a:t>High performance parallel computing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50825" y="981075"/>
            <a:ext cx="6950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60" tIns="46080" rIns="92160" bIns="46080">
            <a:spAutoFit/>
          </a:bodyPr>
          <a:lstStyle>
            <a:lvl1pPr marL="457200" indent="-457200">
              <a:spcBef>
                <a:spcPct val="20000"/>
              </a:spcBef>
              <a:buChar char="•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b="0">
                <a:solidFill>
                  <a:srgbClr val="0000FF"/>
                </a:solidFill>
              </a:rPr>
              <a:t>Traditional parallel implementation flow</a:t>
            </a:r>
          </a:p>
        </p:txBody>
      </p:sp>
      <p:grpSp>
        <p:nvGrpSpPr>
          <p:cNvPr id="82949" name="Group 6"/>
          <p:cNvGrpSpPr>
            <a:grpSpLocks/>
          </p:cNvGrpSpPr>
          <p:nvPr/>
        </p:nvGrpSpPr>
        <p:grpSpPr bwMode="auto">
          <a:xfrm>
            <a:off x="658813" y="1638300"/>
            <a:ext cx="7315200" cy="1935163"/>
            <a:chOff x="415" y="1032"/>
            <a:chExt cx="4608" cy="1219"/>
          </a:xfrm>
        </p:grpSpPr>
        <p:grpSp>
          <p:nvGrpSpPr>
            <p:cNvPr id="82992" name="Group 7"/>
            <p:cNvGrpSpPr>
              <a:grpSpLocks/>
            </p:cNvGrpSpPr>
            <p:nvPr/>
          </p:nvGrpSpPr>
          <p:grpSpPr bwMode="auto">
            <a:xfrm>
              <a:off x="415" y="1306"/>
              <a:ext cx="913" cy="312"/>
              <a:chOff x="415" y="1306"/>
              <a:chExt cx="913" cy="312"/>
            </a:xfrm>
          </p:grpSpPr>
          <p:sp>
            <p:nvSpPr>
              <p:cNvPr id="83046" name="AutoShape 8"/>
              <p:cNvSpPr>
                <a:spLocks noChangeArrowheads="1"/>
              </p:cNvSpPr>
              <p:nvPr/>
            </p:nvSpPr>
            <p:spPr bwMode="auto">
              <a:xfrm>
                <a:off x="415" y="1306"/>
                <a:ext cx="914" cy="313"/>
              </a:xfrm>
              <a:prstGeom prst="roundRect">
                <a:avLst>
                  <a:gd name="adj" fmla="val 319"/>
                </a:avLst>
              </a:prstGeom>
              <a:solidFill>
                <a:srgbClr val="A3B2C1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DE" altLang="fa-IR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505" name="AutoShape 9"/>
              <p:cNvSpPr>
                <a:spLocks noChangeArrowheads="1"/>
              </p:cNvSpPr>
              <p:nvPr/>
            </p:nvSpPr>
            <p:spPr bwMode="auto">
              <a:xfrm>
                <a:off x="415" y="1306"/>
                <a:ext cx="914" cy="313"/>
              </a:xfrm>
              <a:prstGeom prst="roundRect">
                <a:avLst>
                  <a:gd name="adj" fmla="val 319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 eaLnBrk="1" hangingPunct="1">
                  <a:lnSpc>
                    <a:spcPct val="95000"/>
                  </a:lnSpc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lang="en-GB" sz="20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6" charset="0"/>
                    <a:cs typeface="+mn-cs"/>
                  </a:rPr>
                  <a:t>Application</a:t>
                </a:r>
              </a:p>
            </p:txBody>
          </p:sp>
        </p:grpSp>
        <p:sp>
          <p:nvSpPr>
            <p:cNvPr id="82993" name="Freeform 10"/>
            <p:cNvSpPr>
              <a:spLocks noChangeArrowheads="1"/>
            </p:cNvSpPr>
            <p:nvPr/>
          </p:nvSpPr>
          <p:spPr bwMode="auto">
            <a:xfrm>
              <a:off x="1527" y="1345"/>
              <a:ext cx="358" cy="235"/>
            </a:xfrm>
            <a:custGeom>
              <a:avLst/>
              <a:gdLst>
                <a:gd name="T0" fmla="*/ 0 w 1577"/>
                <a:gd name="T1" fmla="*/ 0 h 1036"/>
                <a:gd name="T2" fmla="*/ 0 w 1577"/>
                <a:gd name="T3" fmla="*/ 0 h 1036"/>
                <a:gd name="T4" fmla="*/ 0 w 1577"/>
                <a:gd name="T5" fmla="*/ 0 h 1036"/>
                <a:gd name="T6" fmla="*/ 0 w 1577"/>
                <a:gd name="T7" fmla="*/ 0 h 1036"/>
                <a:gd name="T8" fmla="*/ 0 w 1577"/>
                <a:gd name="T9" fmla="*/ 0 h 1036"/>
                <a:gd name="T10" fmla="*/ 0 w 1577"/>
                <a:gd name="T11" fmla="*/ 0 h 1036"/>
                <a:gd name="T12" fmla="*/ 0 w 1577"/>
                <a:gd name="T13" fmla="*/ 0 h 1036"/>
                <a:gd name="T14" fmla="*/ 0 w 1577"/>
                <a:gd name="T15" fmla="*/ 0 h 10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7"/>
                <a:gd name="T25" fmla="*/ 0 h 1036"/>
                <a:gd name="T26" fmla="*/ 1577 w 1577"/>
                <a:gd name="T27" fmla="*/ 1036 h 10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7" h="1036">
                  <a:moveTo>
                    <a:pt x="0" y="776"/>
                  </a:moveTo>
                  <a:lnTo>
                    <a:pt x="1182" y="776"/>
                  </a:lnTo>
                  <a:lnTo>
                    <a:pt x="1182" y="1035"/>
                  </a:lnTo>
                  <a:lnTo>
                    <a:pt x="1576" y="518"/>
                  </a:lnTo>
                  <a:lnTo>
                    <a:pt x="1182" y="0"/>
                  </a:lnTo>
                  <a:lnTo>
                    <a:pt x="1182" y="258"/>
                  </a:lnTo>
                  <a:lnTo>
                    <a:pt x="0" y="258"/>
                  </a:lnTo>
                  <a:lnTo>
                    <a:pt x="0" y="776"/>
                  </a:lnTo>
                </a:path>
              </a:pathLst>
            </a:custGeom>
            <a:solidFill>
              <a:srgbClr val="A3B2C1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82994" name="Group 11"/>
            <p:cNvGrpSpPr>
              <a:grpSpLocks/>
            </p:cNvGrpSpPr>
            <p:nvPr/>
          </p:nvGrpSpPr>
          <p:grpSpPr bwMode="auto">
            <a:xfrm>
              <a:off x="2083" y="1150"/>
              <a:ext cx="2939" cy="1102"/>
              <a:chOff x="2083" y="1150"/>
              <a:chExt cx="2939" cy="1102"/>
            </a:xfrm>
          </p:grpSpPr>
          <p:grpSp>
            <p:nvGrpSpPr>
              <p:cNvPr id="83003" name="Group 12"/>
              <p:cNvGrpSpPr>
                <a:grpSpLocks/>
              </p:cNvGrpSpPr>
              <p:nvPr/>
            </p:nvGrpSpPr>
            <p:grpSpPr bwMode="auto">
              <a:xfrm>
                <a:off x="2083" y="1150"/>
                <a:ext cx="1062" cy="621"/>
                <a:chOff x="2083" y="1150"/>
                <a:chExt cx="1062" cy="621"/>
              </a:xfrm>
            </p:grpSpPr>
            <p:grpSp>
              <p:nvGrpSpPr>
                <p:cNvPr id="83023" name="Group 13"/>
                <p:cNvGrpSpPr>
                  <a:grpSpLocks/>
                </p:cNvGrpSpPr>
                <p:nvPr/>
              </p:nvGrpSpPr>
              <p:grpSpPr bwMode="auto">
                <a:xfrm>
                  <a:off x="2083" y="1150"/>
                  <a:ext cx="1052" cy="587"/>
                  <a:chOff x="2083" y="1150"/>
                  <a:chExt cx="1052" cy="587"/>
                </a:xfrm>
              </p:grpSpPr>
              <p:grpSp>
                <p:nvGrpSpPr>
                  <p:cNvPr id="83029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2525" y="1150"/>
                    <a:ext cx="169" cy="130"/>
                    <a:chOff x="2525" y="1150"/>
                    <a:chExt cx="169" cy="130"/>
                  </a:xfrm>
                </p:grpSpPr>
                <p:sp>
                  <p:nvSpPr>
                    <p:cNvPr id="83044" name="AutoShap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5" y="1150"/>
                      <a:ext cx="170" cy="131"/>
                    </a:xfrm>
                    <a:prstGeom prst="roundRect">
                      <a:avLst>
                        <a:gd name="adj" fmla="val 769"/>
                      </a:avLst>
                    </a:prstGeom>
                    <a:solidFill>
                      <a:srgbClr val="A3B2C1"/>
                    </a:solidFill>
                    <a:ln w="936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400" b="1">
                          <a:solidFill>
                            <a:srgbClr val="FF5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20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de-DE" altLang="fa-IR" b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6512" name="AutoShap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25" y="1150"/>
                      <a:ext cx="170" cy="131"/>
                    </a:xfrm>
                    <a:prstGeom prst="roundRect">
                      <a:avLst>
                        <a:gd name="adj" fmla="val 769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 eaLnBrk="1" hangingPunct="1">
                        <a:lnSpc>
                          <a:spcPct val="95000"/>
                        </a:lnSpc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6" charset="0"/>
                          <a:cs typeface="+mn-cs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83030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2253" y="1378"/>
                    <a:ext cx="169" cy="130"/>
                    <a:chOff x="2253" y="1378"/>
                    <a:chExt cx="169" cy="130"/>
                  </a:xfrm>
                </p:grpSpPr>
                <p:sp>
                  <p:nvSpPr>
                    <p:cNvPr id="83042" name="AutoShap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3" y="1378"/>
                      <a:ext cx="170" cy="131"/>
                    </a:xfrm>
                    <a:prstGeom prst="roundRect">
                      <a:avLst>
                        <a:gd name="adj" fmla="val 769"/>
                      </a:avLst>
                    </a:prstGeom>
                    <a:solidFill>
                      <a:srgbClr val="A3B2C1"/>
                    </a:solidFill>
                    <a:ln w="936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2400" b="1">
                          <a:solidFill>
                            <a:srgbClr val="FF5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20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−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de-DE" altLang="fa-IR" b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6515" name="AutoShap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3" y="1378"/>
                      <a:ext cx="170" cy="131"/>
                    </a:xfrm>
                    <a:prstGeom prst="roundRect">
                      <a:avLst>
                        <a:gd name="adj" fmla="val 769"/>
                      </a:avLst>
                    </a:pr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 eaLnBrk="1" hangingPunct="1">
                        <a:lnSpc>
                          <a:spcPct val="95000"/>
                        </a:lnSpc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6" charset="0"/>
                          <a:cs typeface="+mn-cs"/>
                        </a:rPr>
                        <a:t>2</a:t>
                      </a:r>
                    </a:p>
                  </p:txBody>
                </p:sp>
              </p:grpSp>
              <p:sp>
                <p:nvSpPr>
                  <p:cNvPr id="83031" name="AutoShape 20"/>
                  <p:cNvSpPr>
                    <a:spLocks noChangeArrowheads="1"/>
                  </p:cNvSpPr>
                  <p:nvPr/>
                </p:nvSpPr>
                <p:spPr bwMode="auto">
                  <a:xfrm>
                    <a:off x="2796" y="1378"/>
                    <a:ext cx="170" cy="131"/>
                  </a:xfrm>
                  <a:prstGeom prst="roundRect">
                    <a:avLst>
                      <a:gd name="adj" fmla="val 769"/>
                    </a:avLst>
                  </a:prstGeom>
                  <a:solidFill>
                    <a:srgbClr val="A3B2C1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32" name="AutoShape 21"/>
                  <p:cNvSpPr>
                    <a:spLocks noChangeArrowheads="1"/>
                  </p:cNvSpPr>
                  <p:nvPr/>
                </p:nvSpPr>
                <p:spPr bwMode="auto">
                  <a:xfrm>
                    <a:off x="2389" y="1606"/>
                    <a:ext cx="170" cy="131"/>
                  </a:xfrm>
                  <a:prstGeom prst="roundRect">
                    <a:avLst>
                      <a:gd name="adj" fmla="val 769"/>
                    </a:avLst>
                  </a:prstGeom>
                  <a:solidFill>
                    <a:srgbClr val="A3B2C1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33" name="AutoShape 22"/>
                  <p:cNvSpPr>
                    <a:spLocks noChangeArrowheads="1"/>
                  </p:cNvSpPr>
                  <p:nvPr/>
                </p:nvSpPr>
                <p:spPr bwMode="auto">
                  <a:xfrm>
                    <a:off x="2660" y="1606"/>
                    <a:ext cx="170" cy="131"/>
                  </a:xfrm>
                  <a:prstGeom prst="roundRect">
                    <a:avLst>
                      <a:gd name="adj" fmla="val 769"/>
                    </a:avLst>
                  </a:prstGeom>
                  <a:solidFill>
                    <a:srgbClr val="A3B2C1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34" name="AutoShape 23"/>
                  <p:cNvSpPr>
                    <a:spLocks noChangeArrowheads="1"/>
                  </p:cNvSpPr>
                  <p:nvPr/>
                </p:nvSpPr>
                <p:spPr bwMode="auto">
                  <a:xfrm>
                    <a:off x="2966" y="1606"/>
                    <a:ext cx="170" cy="131"/>
                  </a:xfrm>
                  <a:prstGeom prst="roundRect">
                    <a:avLst>
                      <a:gd name="adj" fmla="val 769"/>
                    </a:avLst>
                  </a:prstGeom>
                  <a:solidFill>
                    <a:srgbClr val="A3B2C1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35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2083" y="1606"/>
                    <a:ext cx="170" cy="131"/>
                  </a:xfrm>
                  <a:prstGeom prst="roundRect">
                    <a:avLst>
                      <a:gd name="adj" fmla="val 769"/>
                    </a:avLst>
                  </a:prstGeom>
                  <a:solidFill>
                    <a:srgbClr val="A3B2C1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036" name="Freeform 25"/>
                  <p:cNvSpPr>
                    <a:spLocks noChangeArrowheads="1"/>
                  </p:cNvSpPr>
                  <p:nvPr/>
                </p:nvSpPr>
                <p:spPr bwMode="auto">
                  <a:xfrm>
                    <a:off x="2389" y="1215"/>
                    <a:ext cx="137" cy="163"/>
                  </a:xfrm>
                  <a:custGeom>
                    <a:avLst/>
                    <a:gdLst>
                      <a:gd name="T0" fmla="*/ 0 w 602"/>
                      <a:gd name="T1" fmla="*/ 0 h 720"/>
                      <a:gd name="T2" fmla="*/ 0 w 602"/>
                      <a:gd name="T3" fmla="*/ 0 h 720"/>
                      <a:gd name="T4" fmla="*/ 0 w 602"/>
                      <a:gd name="T5" fmla="*/ 0 h 720"/>
                      <a:gd name="T6" fmla="*/ 0 60000 65536"/>
                      <a:gd name="T7" fmla="*/ 0 60000 65536"/>
                      <a:gd name="T8" fmla="*/ 0 60000 65536"/>
                      <a:gd name="T9" fmla="*/ 0 w 602"/>
                      <a:gd name="T10" fmla="*/ 0 h 720"/>
                      <a:gd name="T11" fmla="*/ 602 w 602"/>
                      <a:gd name="T12" fmla="*/ 720 h 72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602" h="720">
                        <a:moveTo>
                          <a:pt x="601" y="0"/>
                        </a:moveTo>
                        <a:lnTo>
                          <a:pt x="0" y="0"/>
                        </a:lnTo>
                        <a:lnTo>
                          <a:pt x="0" y="719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  <p:sp>
                <p:nvSpPr>
                  <p:cNvPr id="83037" name="Freeform 26"/>
                  <p:cNvSpPr>
                    <a:spLocks noChangeArrowheads="1"/>
                  </p:cNvSpPr>
                  <p:nvPr/>
                </p:nvSpPr>
                <p:spPr bwMode="auto">
                  <a:xfrm>
                    <a:off x="2695" y="1215"/>
                    <a:ext cx="136" cy="163"/>
                  </a:xfrm>
                  <a:custGeom>
                    <a:avLst/>
                    <a:gdLst>
                      <a:gd name="T0" fmla="*/ 0 w 601"/>
                      <a:gd name="T1" fmla="*/ 0 h 720"/>
                      <a:gd name="T2" fmla="*/ 0 w 601"/>
                      <a:gd name="T3" fmla="*/ 0 h 720"/>
                      <a:gd name="T4" fmla="*/ 0 w 601"/>
                      <a:gd name="T5" fmla="*/ 0 h 720"/>
                      <a:gd name="T6" fmla="*/ 0 60000 65536"/>
                      <a:gd name="T7" fmla="*/ 0 60000 65536"/>
                      <a:gd name="T8" fmla="*/ 0 60000 65536"/>
                      <a:gd name="T9" fmla="*/ 0 w 601"/>
                      <a:gd name="T10" fmla="*/ 0 h 720"/>
                      <a:gd name="T11" fmla="*/ 601 w 601"/>
                      <a:gd name="T12" fmla="*/ 720 h 72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601" h="720">
                        <a:moveTo>
                          <a:pt x="0" y="0"/>
                        </a:moveTo>
                        <a:lnTo>
                          <a:pt x="600" y="0"/>
                        </a:lnTo>
                        <a:lnTo>
                          <a:pt x="600" y="719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  <p:sp>
                <p:nvSpPr>
                  <p:cNvPr id="83038" name="Freeform 27"/>
                  <p:cNvSpPr>
                    <a:spLocks noChangeArrowheads="1"/>
                  </p:cNvSpPr>
                  <p:nvPr/>
                </p:nvSpPr>
                <p:spPr bwMode="auto">
                  <a:xfrm>
                    <a:off x="2184" y="1476"/>
                    <a:ext cx="69" cy="131"/>
                  </a:xfrm>
                  <a:custGeom>
                    <a:avLst/>
                    <a:gdLst>
                      <a:gd name="T0" fmla="*/ 0 w 306"/>
                      <a:gd name="T1" fmla="*/ 0 h 577"/>
                      <a:gd name="T2" fmla="*/ 0 w 306"/>
                      <a:gd name="T3" fmla="*/ 0 h 577"/>
                      <a:gd name="T4" fmla="*/ 0 w 306"/>
                      <a:gd name="T5" fmla="*/ 0 h 577"/>
                      <a:gd name="T6" fmla="*/ 0 60000 65536"/>
                      <a:gd name="T7" fmla="*/ 0 60000 65536"/>
                      <a:gd name="T8" fmla="*/ 0 60000 65536"/>
                      <a:gd name="T9" fmla="*/ 0 w 306"/>
                      <a:gd name="T10" fmla="*/ 0 h 577"/>
                      <a:gd name="T11" fmla="*/ 306 w 306"/>
                      <a:gd name="T12" fmla="*/ 577 h 57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06" h="577">
                        <a:moveTo>
                          <a:pt x="305" y="0"/>
                        </a:moveTo>
                        <a:lnTo>
                          <a:pt x="0" y="0"/>
                        </a:lnTo>
                        <a:lnTo>
                          <a:pt x="0" y="576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  <p:sp>
                <p:nvSpPr>
                  <p:cNvPr id="83039" name="Freeform 28"/>
                  <p:cNvSpPr>
                    <a:spLocks noChangeArrowheads="1"/>
                  </p:cNvSpPr>
                  <p:nvPr/>
                </p:nvSpPr>
                <p:spPr bwMode="auto">
                  <a:xfrm>
                    <a:off x="2695" y="1475"/>
                    <a:ext cx="102" cy="131"/>
                  </a:xfrm>
                  <a:custGeom>
                    <a:avLst/>
                    <a:gdLst>
                      <a:gd name="T0" fmla="*/ 0 w 449"/>
                      <a:gd name="T1" fmla="*/ 0 h 579"/>
                      <a:gd name="T2" fmla="*/ 0 w 449"/>
                      <a:gd name="T3" fmla="*/ 0 h 579"/>
                      <a:gd name="T4" fmla="*/ 0 w 449"/>
                      <a:gd name="T5" fmla="*/ 0 h 579"/>
                      <a:gd name="T6" fmla="*/ 0 60000 65536"/>
                      <a:gd name="T7" fmla="*/ 0 60000 65536"/>
                      <a:gd name="T8" fmla="*/ 0 60000 65536"/>
                      <a:gd name="T9" fmla="*/ 0 w 449"/>
                      <a:gd name="T10" fmla="*/ 0 h 579"/>
                      <a:gd name="T11" fmla="*/ 449 w 449"/>
                      <a:gd name="T12" fmla="*/ 579 h 57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49" h="579">
                        <a:moveTo>
                          <a:pt x="448" y="0"/>
                        </a:moveTo>
                        <a:lnTo>
                          <a:pt x="0" y="0"/>
                        </a:lnTo>
                        <a:lnTo>
                          <a:pt x="0" y="578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  <p:sp>
                <p:nvSpPr>
                  <p:cNvPr id="83040" name="Freeform 29"/>
                  <p:cNvSpPr>
                    <a:spLocks noChangeArrowheads="1"/>
                  </p:cNvSpPr>
                  <p:nvPr/>
                </p:nvSpPr>
                <p:spPr bwMode="auto">
                  <a:xfrm>
                    <a:off x="2966" y="1476"/>
                    <a:ext cx="68" cy="131"/>
                  </a:xfrm>
                  <a:custGeom>
                    <a:avLst/>
                    <a:gdLst>
                      <a:gd name="T0" fmla="*/ 0 w 299"/>
                      <a:gd name="T1" fmla="*/ 0 h 577"/>
                      <a:gd name="T2" fmla="*/ 0 w 299"/>
                      <a:gd name="T3" fmla="*/ 0 h 577"/>
                      <a:gd name="T4" fmla="*/ 0 w 299"/>
                      <a:gd name="T5" fmla="*/ 0 h 577"/>
                      <a:gd name="T6" fmla="*/ 0 60000 65536"/>
                      <a:gd name="T7" fmla="*/ 0 60000 65536"/>
                      <a:gd name="T8" fmla="*/ 0 60000 65536"/>
                      <a:gd name="T9" fmla="*/ 0 w 299"/>
                      <a:gd name="T10" fmla="*/ 0 h 577"/>
                      <a:gd name="T11" fmla="*/ 299 w 299"/>
                      <a:gd name="T12" fmla="*/ 577 h 57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99" h="577">
                        <a:moveTo>
                          <a:pt x="0" y="0"/>
                        </a:moveTo>
                        <a:lnTo>
                          <a:pt x="298" y="0"/>
                        </a:lnTo>
                        <a:lnTo>
                          <a:pt x="298" y="576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  <p:sp>
                <p:nvSpPr>
                  <p:cNvPr id="83041" name="Freeform 30"/>
                  <p:cNvSpPr>
                    <a:spLocks noChangeArrowheads="1"/>
                  </p:cNvSpPr>
                  <p:nvPr/>
                </p:nvSpPr>
                <p:spPr bwMode="auto">
                  <a:xfrm>
                    <a:off x="2423" y="1476"/>
                    <a:ext cx="68" cy="131"/>
                  </a:xfrm>
                  <a:custGeom>
                    <a:avLst/>
                    <a:gdLst>
                      <a:gd name="T0" fmla="*/ 0 w 299"/>
                      <a:gd name="T1" fmla="*/ 0 h 577"/>
                      <a:gd name="T2" fmla="*/ 0 w 299"/>
                      <a:gd name="T3" fmla="*/ 0 h 577"/>
                      <a:gd name="T4" fmla="*/ 0 w 299"/>
                      <a:gd name="T5" fmla="*/ 0 h 577"/>
                      <a:gd name="T6" fmla="*/ 0 60000 65536"/>
                      <a:gd name="T7" fmla="*/ 0 60000 65536"/>
                      <a:gd name="T8" fmla="*/ 0 60000 65536"/>
                      <a:gd name="T9" fmla="*/ 0 w 299"/>
                      <a:gd name="T10" fmla="*/ 0 h 577"/>
                      <a:gd name="T11" fmla="*/ 299 w 299"/>
                      <a:gd name="T12" fmla="*/ 577 h 57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99" h="577">
                        <a:moveTo>
                          <a:pt x="0" y="0"/>
                        </a:moveTo>
                        <a:lnTo>
                          <a:pt x="298" y="0"/>
                        </a:lnTo>
                        <a:lnTo>
                          <a:pt x="298" y="576"/>
                        </a:lnTo>
                      </a:path>
                    </a:pathLst>
                  </a:cu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06527" name="AutoShape 31"/>
                <p:cNvSpPr>
                  <a:spLocks noChangeArrowheads="1"/>
                </p:cNvSpPr>
                <p:nvPr/>
              </p:nvSpPr>
              <p:spPr bwMode="auto">
                <a:xfrm>
                  <a:off x="2821" y="1377"/>
                  <a:ext cx="156" cy="166"/>
                </a:xfrm>
                <a:prstGeom prst="roundRect">
                  <a:avLst>
                    <a:gd name="adj" fmla="val 639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lnSpc>
                      <a:spcPct val="95000"/>
                    </a:lnSpc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/>
                  </a:pPr>
                  <a:r>
                    <a:rPr lang="en-GB" sz="14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6" charset="0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106528" name="AutoShape 32"/>
                <p:cNvSpPr>
                  <a:spLocks noChangeArrowheads="1"/>
                </p:cNvSpPr>
                <p:nvPr/>
              </p:nvSpPr>
              <p:spPr bwMode="auto">
                <a:xfrm>
                  <a:off x="2108" y="1606"/>
                  <a:ext cx="156" cy="165"/>
                </a:xfrm>
                <a:prstGeom prst="roundRect">
                  <a:avLst>
                    <a:gd name="adj" fmla="val 639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lnSpc>
                      <a:spcPct val="95000"/>
                    </a:lnSpc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/>
                  </a:pPr>
                  <a:r>
                    <a:rPr lang="en-GB" sz="14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6" charset="0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106529" name="AutoShape 33"/>
                <p:cNvSpPr>
                  <a:spLocks noChangeArrowheads="1"/>
                </p:cNvSpPr>
                <p:nvPr/>
              </p:nvSpPr>
              <p:spPr bwMode="auto">
                <a:xfrm>
                  <a:off x="2413" y="1599"/>
                  <a:ext cx="157" cy="166"/>
                </a:xfrm>
                <a:prstGeom prst="roundRect">
                  <a:avLst>
                    <a:gd name="adj" fmla="val 639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lnSpc>
                      <a:spcPct val="95000"/>
                    </a:lnSpc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/>
                  </a:pPr>
                  <a:r>
                    <a:rPr lang="en-GB" sz="14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6" charset="0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106530" name="AutoShape 34"/>
                <p:cNvSpPr>
                  <a:spLocks noChangeArrowheads="1"/>
                </p:cNvSpPr>
                <p:nvPr/>
              </p:nvSpPr>
              <p:spPr bwMode="auto">
                <a:xfrm>
                  <a:off x="2685" y="1607"/>
                  <a:ext cx="157" cy="165"/>
                </a:xfrm>
                <a:prstGeom prst="roundRect">
                  <a:avLst>
                    <a:gd name="adj" fmla="val 639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lnSpc>
                      <a:spcPct val="95000"/>
                    </a:lnSpc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/>
                  </a:pPr>
                  <a:r>
                    <a:rPr lang="en-GB" sz="14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6" charset="0"/>
                      <a:cs typeface="+mn-cs"/>
                    </a:rPr>
                    <a:t>6</a:t>
                  </a:r>
                </a:p>
              </p:txBody>
            </p:sp>
            <p:sp>
              <p:nvSpPr>
                <p:cNvPr id="106531" name="AutoShape 35"/>
                <p:cNvSpPr>
                  <a:spLocks noChangeArrowheads="1"/>
                </p:cNvSpPr>
                <p:nvPr/>
              </p:nvSpPr>
              <p:spPr bwMode="auto">
                <a:xfrm>
                  <a:off x="2990" y="1604"/>
                  <a:ext cx="156" cy="166"/>
                </a:xfrm>
                <a:prstGeom prst="roundRect">
                  <a:avLst>
                    <a:gd name="adj" fmla="val 639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lIns="90000" tIns="46800" rIns="90000" bIns="46800">
                  <a:spAutoFit/>
                </a:bodyPr>
                <a:lstStyle/>
                <a:p>
                  <a:pPr eaLnBrk="1" hangingPunct="1">
                    <a:lnSpc>
                      <a:spcPct val="95000"/>
                    </a:lnSpc>
                    <a:buClr>
                      <a:srgbClr val="000000"/>
                    </a:buClr>
                    <a:buSzPct val="100000"/>
                    <a:buFont typeface="Times New Roman" pitchFamily="16" charset="0"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/>
                  </a:pPr>
                  <a:r>
                    <a:rPr lang="en-GB" sz="14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itchFamily="16" charset="0"/>
                      <a:cs typeface="+mn-cs"/>
                    </a:rPr>
                    <a:t>7</a:t>
                  </a:r>
                </a:p>
              </p:txBody>
            </p:sp>
          </p:grpSp>
          <p:sp>
            <p:nvSpPr>
              <p:cNvPr id="106532" name="AutoShape 36"/>
              <p:cNvSpPr>
                <a:spLocks noChangeArrowheads="1"/>
              </p:cNvSpPr>
              <p:nvPr/>
            </p:nvSpPr>
            <p:spPr bwMode="auto">
              <a:xfrm>
                <a:off x="2242" y="2087"/>
                <a:ext cx="809" cy="166"/>
              </a:xfrm>
              <a:prstGeom prst="roundRect">
                <a:avLst>
                  <a:gd name="adj" fmla="val 602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lnSpc>
                    <a:spcPct val="95000"/>
                  </a:lnSpc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lang="en-GB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6" charset="0"/>
                    <a:cs typeface="+mn-cs"/>
                  </a:rPr>
                  <a:t>Virtual Topology</a:t>
                </a:r>
              </a:p>
            </p:txBody>
          </p:sp>
          <p:sp>
            <p:nvSpPr>
              <p:cNvPr id="106533" name="AutoShape 37"/>
              <p:cNvSpPr>
                <a:spLocks noChangeArrowheads="1"/>
              </p:cNvSpPr>
              <p:nvPr/>
            </p:nvSpPr>
            <p:spPr bwMode="auto">
              <a:xfrm>
                <a:off x="3969" y="2078"/>
                <a:ext cx="896" cy="166"/>
              </a:xfrm>
              <a:prstGeom prst="roundRect">
                <a:avLst>
                  <a:gd name="adj" fmla="val 602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eaLnBrk="1" hangingPunct="1">
                  <a:lnSpc>
                    <a:spcPct val="95000"/>
                  </a:lnSpc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lang="en-GB" sz="1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6" charset="0"/>
                    <a:cs typeface="+mn-cs"/>
                  </a:rPr>
                  <a:t>Physical Topology</a:t>
                </a:r>
              </a:p>
            </p:txBody>
          </p:sp>
          <p:grpSp>
            <p:nvGrpSpPr>
              <p:cNvPr id="83006" name="Group 38"/>
              <p:cNvGrpSpPr>
                <a:grpSpLocks/>
              </p:cNvGrpSpPr>
              <p:nvPr/>
            </p:nvGrpSpPr>
            <p:grpSpPr bwMode="auto">
              <a:xfrm>
                <a:off x="3672" y="1322"/>
                <a:ext cx="1350" cy="297"/>
                <a:chOff x="3672" y="1322"/>
                <a:chExt cx="1350" cy="297"/>
              </a:xfrm>
            </p:grpSpPr>
            <p:grpSp>
              <p:nvGrpSpPr>
                <p:cNvPr id="83007" name="Group 39"/>
                <p:cNvGrpSpPr>
                  <a:grpSpLocks/>
                </p:cNvGrpSpPr>
                <p:nvPr/>
              </p:nvGrpSpPr>
              <p:grpSpPr bwMode="auto">
                <a:xfrm>
                  <a:off x="3712" y="1322"/>
                  <a:ext cx="167" cy="132"/>
                  <a:chOff x="3712" y="1322"/>
                  <a:chExt cx="167" cy="132"/>
                </a:xfrm>
              </p:grpSpPr>
              <p:sp>
                <p:nvSpPr>
                  <p:cNvPr id="83021" name="AutoShape 40"/>
                  <p:cNvSpPr>
                    <a:spLocks noChangeArrowheads="1"/>
                  </p:cNvSpPr>
                  <p:nvPr/>
                </p:nvSpPr>
                <p:spPr bwMode="auto">
                  <a:xfrm>
                    <a:off x="3712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solidFill>
                    <a:srgbClr val="FF0000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537" name="AutoShape 41"/>
                  <p:cNvSpPr>
                    <a:spLocks noChangeArrowheads="1"/>
                  </p:cNvSpPr>
                  <p:nvPr/>
                </p:nvSpPr>
                <p:spPr bwMode="auto">
                  <a:xfrm>
                    <a:off x="3712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lIns="90000" tIns="46800" rIns="90000" bIns="46800" anchor="ctr"/>
                  <a:lstStyle/>
                  <a:p>
                    <a:pPr algn="ctr" eaLnBrk="1" hangingPunct="1">
                      <a:lnSpc>
                        <a:spcPct val="95000"/>
                      </a:lnSpc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buNone/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/>
                    </a:pPr>
                    <a:r>
                      <a:rPr lang="en-GB" sz="14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6" charset="0"/>
                        <a:cs typeface="+mn-cs"/>
                      </a:rPr>
                      <a:t>1</a:t>
                    </a:r>
                  </a:p>
                </p:txBody>
              </p:sp>
            </p:grpSp>
            <p:grpSp>
              <p:nvGrpSpPr>
                <p:cNvPr id="83008" name="Group 42"/>
                <p:cNvGrpSpPr>
                  <a:grpSpLocks/>
                </p:cNvGrpSpPr>
                <p:nvPr/>
              </p:nvGrpSpPr>
              <p:grpSpPr bwMode="auto">
                <a:xfrm>
                  <a:off x="4082" y="1322"/>
                  <a:ext cx="167" cy="132"/>
                  <a:chOff x="4082" y="1322"/>
                  <a:chExt cx="167" cy="132"/>
                </a:xfrm>
              </p:grpSpPr>
              <p:sp>
                <p:nvSpPr>
                  <p:cNvPr id="83019" name="AutoShape 43"/>
                  <p:cNvSpPr>
                    <a:spLocks noChangeArrowheads="1"/>
                  </p:cNvSpPr>
                  <p:nvPr/>
                </p:nvSpPr>
                <p:spPr bwMode="auto">
                  <a:xfrm>
                    <a:off x="4082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solidFill>
                    <a:srgbClr val="FF0000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540" name="AutoShape 44"/>
                  <p:cNvSpPr>
                    <a:spLocks noChangeArrowheads="1"/>
                  </p:cNvSpPr>
                  <p:nvPr/>
                </p:nvSpPr>
                <p:spPr bwMode="auto">
                  <a:xfrm>
                    <a:off x="4082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lIns="90000" tIns="46800" rIns="90000" bIns="46800" anchor="ctr"/>
                  <a:lstStyle/>
                  <a:p>
                    <a:pPr algn="ctr" eaLnBrk="1" hangingPunct="1">
                      <a:lnSpc>
                        <a:spcPct val="95000"/>
                      </a:lnSpc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buNone/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/>
                    </a:pPr>
                    <a:r>
                      <a:rPr lang="en-GB" sz="14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6" charset="0"/>
                        <a:cs typeface="+mn-cs"/>
                      </a:rPr>
                      <a:t>2</a:t>
                    </a:r>
                  </a:p>
                </p:txBody>
              </p:sp>
            </p:grpSp>
            <p:sp>
              <p:nvSpPr>
                <p:cNvPr id="83009" name="Line 45"/>
                <p:cNvSpPr>
                  <a:spLocks noChangeShapeType="1"/>
                </p:cNvSpPr>
                <p:nvPr/>
              </p:nvSpPr>
              <p:spPr bwMode="auto">
                <a:xfrm>
                  <a:off x="3880" y="1388"/>
                  <a:ext cx="202" cy="1"/>
                </a:xfrm>
                <a:prstGeom prst="lin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a-IR"/>
                </a:p>
              </p:txBody>
            </p:sp>
            <p:grpSp>
              <p:nvGrpSpPr>
                <p:cNvPr id="83010" name="Group 46"/>
                <p:cNvGrpSpPr>
                  <a:grpSpLocks/>
                </p:cNvGrpSpPr>
                <p:nvPr/>
              </p:nvGrpSpPr>
              <p:grpSpPr bwMode="auto">
                <a:xfrm>
                  <a:off x="4446" y="1322"/>
                  <a:ext cx="167" cy="132"/>
                  <a:chOff x="4446" y="1322"/>
                  <a:chExt cx="167" cy="132"/>
                </a:xfrm>
              </p:grpSpPr>
              <p:sp>
                <p:nvSpPr>
                  <p:cNvPr id="83017" name="AutoShape 47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solidFill>
                    <a:srgbClr val="FF0000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544" name="AutoShape 48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lIns="90000" tIns="46800" rIns="90000" bIns="46800" anchor="ctr"/>
                  <a:lstStyle/>
                  <a:p>
                    <a:pPr algn="ctr" eaLnBrk="1" hangingPunct="1">
                      <a:lnSpc>
                        <a:spcPct val="95000"/>
                      </a:lnSpc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buNone/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/>
                    </a:pPr>
                    <a:r>
                      <a:rPr lang="en-GB" sz="14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6" charset="0"/>
                        <a:cs typeface="+mn-cs"/>
                      </a:rPr>
                      <a:t>3</a:t>
                    </a:r>
                  </a:p>
                </p:txBody>
              </p:sp>
            </p:grpSp>
            <p:grpSp>
              <p:nvGrpSpPr>
                <p:cNvPr id="83011" name="Group 49"/>
                <p:cNvGrpSpPr>
                  <a:grpSpLocks/>
                </p:cNvGrpSpPr>
                <p:nvPr/>
              </p:nvGrpSpPr>
              <p:grpSpPr bwMode="auto">
                <a:xfrm>
                  <a:off x="4815" y="1322"/>
                  <a:ext cx="167" cy="132"/>
                  <a:chOff x="4815" y="1322"/>
                  <a:chExt cx="167" cy="132"/>
                </a:xfrm>
              </p:grpSpPr>
              <p:sp>
                <p:nvSpPr>
                  <p:cNvPr id="83015" name="AutoShape 50"/>
                  <p:cNvSpPr>
                    <a:spLocks noChangeArrowheads="1"/>
                  </p:cNvSpPr>
                  <p:nvPr/>
                </p:nvSpPr>
                <p:spPr bwMode="auto">
                  <a:xfrm>
                    <a:off x="4815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solidFill>
                    <a:srgbClr val="FF0000"/>
                  </a:solidFill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2400" b="1">
                        <a:solidFill>
                          <a:srgbClr val="FF5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20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−"/>
                      <a:defRPr sz="12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de-DE" altLang="fa-IR" b="0">
                      <a:solidFill>
                        <a:schemeClr val="bg1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547" name="AutoShape 51"/>
                  <p:cNvSpPr>
                    <a:spLocks noChangeArrowheads="1"/>
                  </p:cNvSpPr>
                  <p:nvPr/>
                </p:nvSpPr>
                <p:spPr bwMode="auto">
                  <a:xfrm>
                    <a:off x="4815" y="1322"/>
                    <a:ext cx="168" cy="133"/>
                  </a:xfrm>
                  <a:prstGeom prst="roundRect">
                    <a:avLst>
                      <a:gd name="adj" fmla="val 755"/>
                    </a:avLst>
                  </a:pr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lIns="90000" tIns="46800" rIns="90000" bIns="46800" anchor="ctr"/>
                  <a:lstStyle/>
                  <a:p>
                    <a:pPr algn="ctr" eaLnBrk="1" hangingPunct="1">
                      <a:lnSpc>
                        <a:spcPct val="95000"/>
                      </a:lnSpc>
                      <a:buClr>
                        <a:srgbClr val="000000"/>
                      </a:buClr>
                      <a:buSzPct val="100000"/>
                      <a:buFont typeface="Times New Roman" pitchFamily="16" charset="0"/>
                      <a:buNone/>
                      <a:tabLst>
                        <a:tab pos="0" algn="l"/>
                        <a:tab pos="447675" algn="l"/>
                        <a:tab pos="896938" algn="l"/>
                        <a:tab pos="1346200" algn="l"/>
                        <a:tab pos="1795463" algn="l"/>
                        <a:tab pos="2244725" algn="l"/>
                        <a:tab pos="2693988" algn="l"/>
                        <a:tab pos="3143250" algn="l"/>
                        <a:tab pos="3592513" algn="l"/>
                        <a:tab pos="4041775" algn="l"/>
                        <a:tab pos="4491038" algn="l"/>
                        <a:tab pos="4940300" algn="l"/>
                        <a:tab pos="5389563" algn="l"/>
                        <a:tab pos="5838825" algn="l"/>
                        <a:tab pos="6288088" algn="l"/>
                        <a:tab pos="6737350" algn="l"/>
                        <a:tab pos="7186613" algn="l"/>
                        <a:tab pos="7635875" algn="l"/>
                        <a:tab pos="8085138" algn="l"/>
                        <a:tab pos="8534400" algn="l"/>
                        <a:tab pos="8983663" algn="l"/>
                      </a:tabLst>
                      <a:defRPr/>
                    </a:pPr>
                    <a:r>
                      <a:rPr lang="en-GB" sz="140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6" charset="0"/>
                        <a:cs typeface="+mn-cs"/>
                      </a:rPr>
                      <a:t>4</a:t>
                    </a:r>
                  </a:p>
                </p:txBody>
              </p:sp>
            </p:grpSp>
            <p:sp>
              <p:nvSpPr>
                <p:cNvPr id="83012" name="Line 52"/>
                <p:cNvSpPr>
                  <a:spLocks noChangeShapeType="1"/>
                </p:cNvSpPr>
                <p:nvPr/>
              </p:nvSpPr>
              <p:spPr bwMode="auto">
                <a:xfrm>
                  <a:off x="4614" y="1388"/>
                  <a:ext cx="202" cy="1"/>
                </a:xfrm>
                <a:prstGeom prst="lin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a-IR"/>
                </a:p>
              </p:txBody>
            </p:sp>
            <p:sp>
              <p:nvSpPr>
                <p:cNvPr id="83013" name="Line 53"/>
                <p:cNvSpPr>
                  <a:spLocks noChangeShapeType="1"/>
                </p:cNvSpPr>
                <p:nvPr/>
              </p:nvSpPr>
              <p:spPr bwMode="auto">
                <a:xfrm>
                  <a:off x="4249" y="1380"/>
                  <a:ext cx="199" cy="1"/>
                </a:xfrm>
                <a:prstGeom prst="lin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a-IR"/>
                </a:p>
              </p:txBody>
            </p:sp>
            <p:sp>
              <p:nvSpPr>
                <p:cNvPr id="83014" name="Freeform 54"/>
                <p:cNvSpPr>
                  <a:spLocks noChangeArrowheads="1"/>
                </p:cNvSpPr>
                <p:nvPr/>
              </p:nvSpPr>
              <p:spPr bwMode="auto">
                <a:xfrm>
                  <a:off x="3672" y="1384"/>
                  <a:ext cx="1351" cy="236"/>
                </a:xfrm>
                <a:custGeom>
                  <a:avLst/>
                  <a:gdLst>
                    <a:gd name="T0" fmla="*/ 0 w 5958"/>
                    <a:gd name="T1" fmla="*/ 0 h 1039"/>
                    <a:gd name="T2" fmla="*/ 0 w 5958"/>
                    <a:gd name="T3" fmla="*/ 0 h 1039"/>
                    <a:gd name="T4" fmla="*/ 0 w 5958"/>
                    <a:gd name="T5" fmla="*/ 0 h 1039"/>
                    <a:gd name="T6" fmla="*/ 0 w 5958"/>
                    <a:gd name="T7" fmla="*/ 0 h 1039"/>
                    <a:gd name="T8" fmla="*/ 0 w 5958"/>
                    <a:gd name="T9" fmla="*/ 0 h 1039"/>
                    <a:gd name="T10" fmla="*/ 0 w 5958"/>
                    <a:gd name="T11" fmla="*/ 0 h 10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958"/>
                    <a:gd name="T19" fmla="*/ 0 h 1039"/>
                    <a:gd name="T20" fmla="*/ 5958 w 5958"/>
                    <a:gd name="T21" fmla="*/ 1039 h 10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958" h="1039">
                      <a:moveTo>
                        <a:pt x="174" y="0"/>
                      </a:moveTo>
                      <a:lnTo>
                        <a:pt x="0" y="0"/>
                      </a:lnTo>
                      <a:lnTo>
                        <a:pt x="0" y="1038"/>
                      </a:lnTo>
                      <a:lnTo>
                        <a:pt x="5957" y="1038"/>
                      </a:lnTo>
                      <a:lnTo>
                        <a:pt x="5957" y="0"/>
                      </a:lnTo>
                      <a:lnTo>
                        <a:pt x="5783" y="0"/>
                      </a:lnTo>
                    </a:path>
                  </a:pathLst>
                </a:custGeom>
                <a:noFill/>
                <a:ln w="126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fa-IR"/>
                </a:p>
              </p:txBody>
            </p:sp>
          </p:grpSp>
        </p:grpSp>
        <p:grpSp>
          <p:nvGrpSpPr>
            <p:cNvPr id="82995" name="Group 55"/>
            <p:cNvGrpSpPr>
              <a:grpSpLocks/>
            </p:cNvGrpSpPr>
            <p:nvPr/>
          </p:nvGrpSpPr>
          <p:grpSpPr bwMode="auto">
            <a:xfrm>
              <a:off x="2162" y="1032"/>
              <a:ext cx="2781" cy="977"/>
              <a:chOff x="2162" y="1032"/>
              <a:chExt cx="2781" cy="977"/>
            </a:xfrm>
          </p:grpSpPr>
          <p:sp>
            <p:nvSpPr>
              <p:cNvPr id="82996" name="Freeform 56"/>
              <p:cNvSpPr>
                <a:spLocks/>
              </p:cNvSpPr>
              <p:nvPr/>
            </p:nvSpPr>
            <p:spPr bwMode="auto">
              <a:xfrm>
                <a:off x="2599" y="1111"/>
                <a:ext cx="1153" cy="196"/>
              </a:xfrm>
              <a:custGeom>
                <a:avLst/>
                <a:gdLst>
                  <a:gd name="T0" fmla="*/ 0 w 5085"/>
                  <a:gd name="T1" fmla="*/ 0 h 864"/>
                  <a:gd name="T2" fmla="*/ 0 w 5085"/>
                  <a:gd name="T3" fmla="*/ 0 h 864"/>
                  <a:gd name="T4" fmla="*/ 0 w 5085"/>
                  <a:gd name="T5" fmla="*/ 0 h 864"/>
                  <a:gd name="T6" fmla="*/ 0 w 5085"/>
                  <a:gd name="T7" fmla="*/ 0 h 86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85"/>
                  <a:gd name="T13" fmla="*/ 0 h 864"/>
                  <a:gd name="T14" fmla="*/ 5085 w 5085"/>
                  <a:gd name="T15" fmla="*/ 864 h 86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85" h="864">
                    <a:moveTo>
                      <a:pt x="0" y="171"/>
                    </a:moveTo>
                    <a:lnTo>
                      <a:pt x="0" y="0"/>
                    </a:lnTo>
                    <a:lnTo>
                      <a:pt x="5084" y="0"/>
                    </a:lnTo>
                    <a:lnTo>
                      <a:pt x="5084" y="863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2997" name="Freeform 57"/>
              <p:cNvSpPr>
                <a:spLocks/>
              </p:cNvSpPr>
              <p:nvPr/>
            </p:nvSpPr>
            <p:spPr bwMode="auto">
              <a:xfrm>
                <a:off x="2282" y="1032"/>
                <a:ext cx="1868" cy="352"/>
              </a:xfrm>
              <a:custGeom>
                <a:avLst/>
                <a:gdLst>
                  <a:gd name="T0" fmla="*/ 0 w 8236"/>
                  <a:gd name="T1" fmla="*/ 0 h 1551"/>
                  <a:gd name="T2" fmla="*/ 0 w 8236"/>
                  <a:gd name="T3" fmla="*/ 0 h 1551"/>
                  <a:gd name="T4" fmla="*/ 0 w 8236"/>
                  <a:gd name="T5" fmla="*/ 0 h 1551"/>
                  <a:gd name="T6" fmla="*/ 0 w 8236"/>
                  <a:gd name="T7" fmla="*/ 0 h 15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236"/>
                  <a:gd name="T13" fmla="*/ 0 h 1551"/>
                  <a:gd name="T14" fmla="*/ 8236 w 8236"/>
                  <a:gd name="T15" fmla="*/ 1551 h 15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236" h="1551">
                    <a:moveTo>
                      <a:pt x="0" y="1550"/>
                    </a:moveTo>
                    <a:lnTo>
                      <a:pt x="0" y="0"/>
                    </a:lnTo>
                    <a:lnTo>
                      <a:pt x="8235" y="0"/>
                    </a:lnTo>
                    <a:lnTo>
                      <a:pt x="8235" y="1378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2998" name="Freeform 58"/>
              <p:cNvSpPr>
                <a:spLocks/>
              </p:cNvSpPr>
              <p:nvPr/>
            </p:nvSpPr>
            <p:spPr bwMode="auto">
              <a:xfrm>
                <a:off x="2958" y="1423"/>
                <a:ext cx="1589" cy="273"/>
              </a:xfrm>
              <a:custGeom>
                <a:avLst/>
                <a:gdLst>
                  <a:gd name="T0" fmla="*/ 0 w 7009"/>
                  <a:gd name="T1" fmla="*/ 0 h 1204"/>
                  <a:gd name="T2" fmla="*/ 0 w 7009"/>
                  <a:gd name="T3" fmla="*/ 0 h 1204"/>
                  <a:gd name="T4" fmla="*/ 0 w 7009"/>
                  <a:gd name="T5" fmla="*/ 0 h 1204"/>
                  <a:gd name="T6" fmla="*/ 0 w 7009"/>
                  <a:gd name="T7" fmla="*/ 0 h 1204"/>
                  <a:gd name="T8" fmla="*/ 0 w 7009"/>
                  <a:gd name="T9" fmla="*/ 0 h 12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09"/>
                  <a:gd name="T16" fmla="*/ 0 h 1204"/>
                  <a:gd name="T17" fmla="*/ 7009 w 7009"/>
                  <a:gd name="T18" fmla="*/ 1204 h 12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09" h="1204">
                    <a:moveTo>
                      <a:pt x="0" y="0"/>
                    </a:moveTo>
                    <a:lnTo>
                      <a:pt x="1750" y="0"/>
                    </a:lnTo>
                    <a:lnTo>
                      <a:pt x="1750" y="1203"/>
                    </a:lnTo>
                    <a:lnTo>
                      <a:pt x="7008" y="1203"/>
                    </a:lnTo>
                    <a:lnTo>
                      <a:pt x="7008" y="171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2999" name="Freeform 59"/>
              <p:cNvSpPr>
                <a:spLocks/>
              </p:cNvSpPr>
              <p:nvPr/>
            </p:nvSpPr>
            <p:spPr bwMode="auto">
              <a:xfrm>
                <a:off x="2162" y="1462"/>
                <a:ext cx="2782" cy="391"/>
              </a:xfrm>
              <a:custGeom>
                <a:avLst/>
                <a:gdLst>
                  <a:gd name="T0" fmla="*/ 0 w 12269"/>
                  <a:gd name="T1" fmla="*/ 0 h 1725"/>
                  <a:gd name="T2" fmla="*/ 0 w 12269"/>
                  <a:gd name="T3" fmla="*/ 0 h 1725"/>
                  <a:gd name="T4" fmla="*/ 0 w 12269"/>
                  <a:gd name="T5" fmla="*/ 0 h 1725"/>
                  <a:gd name="T6" fmla="*/ 0 w 12269"/>
                  <a:gd name="T7" fmla="*/ 0 h 17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269"/>
                  <a:gd name="T13" fmla="*/ 0 h 1725"/>
                  <a:gd name="T14" fmla="*/ 12269 w 12269"/>
                  <a:gd name="T15" fmla="*/ 1725 h 17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269" h="1725">
                    <a:moveTo>
                      <a:pt x="0" y="1206"/>
                    </a:moveTo>
                    <a:lnTo>
                      <a:pt x="0" y="1724"/>
                    </a:lnTo>
                    <a:lnTo>
                      <a:pt x="12268" y="1724"/>
                    </a:lnTo>
                    <a:lnTo>
                      <a:pt x="12268" y="0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3000" name="Freeform 60"/>
              <p:cNvSpPr>
                <a:spLocks/>
              </p:cNvSpPr>
              <p:nvPr/>
            </p:nvSpPr>
            <p:spPr bwMode="auto">
              <a:xfrm>
                <a:off x="2480" y="1462"/>
                <a:ext cx="1352" cy="508"/>
              </a:xfrm>
              <a:custGeom>
                <a:avLst/>
                <a:gdLst>
                  <a:gd name="T0" fmla="*/ 0 w 5961"/>
                  <a:gd name="T1" fmla="*/ 0 h 2241"/>
                  <a:gd name="T2" fmla="*/ 0 w 5961"/>
                  <a:gd name="T3" fmla="*/ 0 h 2241"/>
                  <a:gd name="T4" fmla="*/ 0 w 5961"/>
                  <a:gd name="T5" fmla="*/ 0 h 2241"/>
                  <a:gd name="T6" fmla="*/ 0 w 5961"/>
                  <a:gd name="T7" fmla="*/ 0 h 22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"/>
                  <a:gd name="T13" fmla="*/ 0 h 2241"/>
                  <a:gd name="T14" fmla="*/ 5961 w 5961"/>
                  <a:gd name="T15" fmla="*/ 2241 h 22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" h="2241">
                    <a:moveTo>
                      <a:pt x="0" y="1206"/>
                    </a:moveTo>
                    <a:lnTo>
                      <a:pt x="0" y="2240"/>
                    </a:lnTo>
                    <a:lnTo>
                      <a:pt x="5960" y="2240"/>
                    </a:lnTo>
                    <a:lnTo>
                      <a:pt x="5960" y="0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3001" name="Freeform 61"/>
              <p:cNvSpPr>
                <a:spLocks/>
              </p:cNvSpPr>
              <p:nvPr/>
            </p:nvSpPr>
            <p:spPr bwMode="auto">
              <a:xfrm>
                <a:off x="2759" y="1423"/>
                <a:ext cx="1390" cy="587"/>
              </a:xfrm>
              <a:custGeom>
                <a:avLst/>
                <a:gdLst>
                  <a:gd name="T0" fmla="*/ 0 w 6130"/>
                  <a:gd name="T1" fmla="*/ 0 h 2587"/>
                  <a:gd name="T2" fmla="*/ 0 w 6130"/>
                  <a:gd name="T3" fmla="*/ 0 h 2587"/>
                  <a:gd name="T4" fmla="*/ 0 w 6130"/>
                  <a:gd name="T5" fmla="*/ 0 h 2587"/>
                  <a:gd name="T6" fmla="*/ 0 w 6130"/>
                  <a:gd name="T7" fmla="*/ 0 h 25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30"/>
                  <a:gd name="T13" fmla="*/ 0 h 2587"/>
                  <a:gd name="T14" fmla="*/ 6130 w 6130"/>
                  <a:gd name="T15" fmla="*/ 2587 h 25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30" h="2587">
                    <a:moveTo>
                      <a:pt x="0" y="1393"/>
                    </a:moveTo>
                    <a:lnTo>
                      <a:pt x="0" y="2586"/>
                    </a:lnTo>
                    <a:lnTo>
                      <a:pt x="6129" y="2586"/>
                    </a:lnTo>
                    <a:lnTo>
                      <a:pt x="6129" y="0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83002" name="Freeform 62"/>
              <p:cNvSpPr>
                <a:spLocks noChangeArrowheads="1"/>
              </p:cNvSpPr>
              <p:nvPr/>
            </p:nvSpPr>
            <p:spPr bwMode="auto">
              <a:xfrm>
                <a:off x="3036" y="1696"/>
                <a:ext cx="1510" cy="118"/>
              </a:xfrm>
              <a:custGeom>
                <a:avLst/>
                <a:gdLst>
                  <a:gd name="T0" fmla="*/ 0 w 6660"/>
                  <a:gd name="T1" fmla="*/ 0 h 519"/>
                  <a:gd name="T2" fmla="*/ 0 w 6660"/>
                  <a:gd name="T3" fmla="*/ 0 h 519"/>
                  <a:gd name="T4" fmla="*/ 0 w 6660"/>
                  <a:gd name="T5" fmla="*/ 0 h 519"/>
                  <a:gd name="T6" fmla="*/ 0 w 6660"/>
                  <a:gd name="T7" fmla="*/ 0 h 5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660"/>
                  <a:gd name="T13" fmla="*/ 0 h 519"/>
                  <a:gd name="T14" fmla="*/ 6660 w 6660"/>
                  <a:gd name="T15" fmla="*/ 519 h 5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660" h="519">
                    <a:moveTo>
                      <a:pt x="0" y="175"/>
                    </a:moveTo>
                    <a:lnTo>
                      <a:pt x="0" y="518"/>
                    </a:lnTo>
                    <a:lnTo>
                      <a:pt x="6659" y="518"/>
                    </a:lnTo>
                    <a:lnTo>
                      <a:pt x="6659" y="0"/>
                    </a:lnTo>
                  </a:path>
                </a:pathLst>
              </a:custGeom>
              <a:noFill/>
              <a:ln w="1584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</p:grpSp>
      </p:grpSp>
      <p:sp>
        <p:nvSpPr>
          <p:cNvPr id="82950" name="Text Box 63"/>
          <p:cNvSpPr txBox="1">
            <a:spLocks noChangeArrowheads="1"/>
          </p:cNvSpPr>
          <p:nvPr/>
        </p:nvSpPr>
        <p:spPr bwMode="auto">
          <a:xfrm>
            <a:off x="325438" y="3646488"/>
            <a:ext cx="69500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60" tIns="46080" rIns="92160" bIns="46080">
            <a:spAutoFit/>
          </a:bodyPr>
          <a:lstStyle>
            <a:lvl1pPr marL="457200" indent="-457200">
              <a:spcBef>
                <a:spcPct val="20000"/>
              </a:spcBef>
              <a:buChar char="•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565150" algn="l"/>
                <a:tab pos="1014413" algn="l"/>
                <a:tab pos="1463675" algn="l"/>
                <a:tab pos="1912938" algn="l"/>
                <a:tab pos="2362200" algn="l"/>
                <a:tab pos="2811463" algn="l"/>
                <a:tab pos="3260725" algn="l"/>
                <a:tab pos="3709988" algn="l"/>
                <a:tab pos="4159250" algn="l"/>
                <a:tab pos="4608513" algn="l"/>
                <a:tab pos="5057775" algn="l"/>
                <a:tab pos="5507038" algn="l"/>
                <a:tab pos="5956300" algn="l"/>
                <a:tab pos="6405563" algn="l"/>
                <a:tab pos="6854825" algn="l"/>
                <a:tab pos="7304088" algn="l"/>
                <a:tab pos="7753350" algn="l"/>
                <a:tab pos="8202613" algn="l"/>
                <a:tab pos="8651875" algn="l"/>
                <a:tab pos="910113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b="0">
                <a:solidFill>
                  <a:srgbClr val="0000FF"/>
                </a:solidFill>
              </a:rPr>
              <a:t>Exploiting reconfigurable topology</a:t>
            </a:r>
          </a:p>
        </p:txBody>
      </p:sp>
      <p:grpSp>
        <p:nvGrpSpPr>
          <p:cNvPr id="82951" name="Group 64"/>
          <p:cNvGrpSpPr>
            <a:grpSpLocks/>
          </p:cNvGrpSpPr>
          <p:nvPr/>
        </p:nvGrpSpPr>
        <p:grpSpPr bwMode="auto">
          <a:xfrm>
            <a:off x="941388" y="4211638"/>
            <a:ext cx="1435100" cy="498475"/>
            <a:chOff x="593" y="2653"/>
            <a:chExt cx="904" cy="314"/>
          </a:xfrm>
        </p:grpSpPr>
        <p:sp>
          <p:nvSpPr>
            <p:cNvPr id="82990" name="AutoShape 65"/>
            <p:cNvSpPr>
              <a:spLocks noChangeArrowheads="1"/>
            </p:cNvSpPr>
            <p:nvPr/>
          </p:nvSpPr>
          <p:spPr bwMode="auto">
            <a:xfrm>
              <a:off x="593" y="2653"/>
              <a:ext cx="905" cy="315"/>
            </a:xfrm>
            <a:prstGeom prst="roundRect">
              <a:avLst>
                <a:gd name="adj" fmla="val 315"/>
              </a:avLst>
            </a:prstGeom>
            <a:solidFill>
              <a:srgbClr val="A3B2C1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62" name="AutoShape 66"/>
            <p:cNvSpPr>
              <a:spLocks noChangeArrowheads="1"/>
            </p:cNvSpPr>
            <p:nvPr/>
          </p:nvSpPr>
          <p:spPr bwMode="auto">
            <a:xfrm>
              <a:off x="593" y="2653"/>
              <a:ext cx="905" cy="315"/>
            </a:xfrm>
            <a:prstGeom prst="roundRect">
              <a:avLst>
                <a:gd name="adj" fmla="val 31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8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6" charset="0"/>
                  <a:cs typeface="+mn-cs"/>
                </a:rPr>
                <a:t>Application</a:t>
              </a:r>
            </a:p>
          </p:txBody>
        </p:sp>
      </p:grpSp>
      <p:sp>
        <p:nvSpPr>
          <p:cNvPr id="82952" name="Freeform 67"/>
          <p:cNvSpPr>
            <a:spLocks noChangeArrowheads="1"/>
          </p:cNvSpPr>
          <p:nvPr/>
        </p:nvSpPr>
        <p:spPr bwMode="auto">
          <a:xfrm>
            <a:off x="3519488" y="4702175"/>
            <a:ext cx="1125537" cy="376238"/>
          </a:xfrm>
          <a:custGeom>
            <a:avLst/>
            <a:gdLst>
              <a:gd name="T0" fmla="*/ 0 w 3128"/>
              <a:gd name="T1" fmla="*/ 2147483646 h 1043"/>
              <a:gd name="T2" fmla="*/ 2147483646 w 3128"/>
              <a:gd name="T3" fmla="*/ 2147483646 h 1043"/>
              <a:gd name="T4" fmla="*/ 2147483646 w 3128"/>
              <a:gd name="T5" fmla="*/ 0 h 1043"/>
              <a:gd name="T6" fmla="*/ 2147483646 w 3128"/>
              <a:gd name="T7" fmla="*/ 2147483646 h 1043"/>
              <a:gd name="T8" fmla="*/ 2147483646 w 3128"/>
              <a:gd name="T9" fmla="*/ 2147483646 h 1043"/>
              <a:gd name="T10" fmla="*/ 2147483646 w 3128"/>
              <a:gd name="T11" fmla="*/ 2147483646 h 1043"/>
              <a:gd name="T12" fmla="*/ 0 w 3128"/>
              <a:gd name="T13" fmla="*/ 2147483646 h 1043"/>
              <a:gd name="T14" fmla="*/ 0 w 3128"/>
              <a:gd name="T15" fmla="*/ 2147483646 h 10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28"/>
              <a:gd name="T25" fmla="*/ 0 h 1043"/>
              <a:gd name="T26" fmla="*/ 3128 w 3128"/>
              <a:gd name="T27" fmla="*/ 1043 h 10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28" h="1043">
                <a:moveTo>
                  <a:pt x="0" y="260"/>
                </a:moveTo>
                <a:lnTo>
                  <a:pt x="2345" y="260"/>
                </a:lnTo>
                <a:lnTo>
                  <a:pt x="2345" y="0"/>
                </a:lnTo>
                <a:lnTo>
                  <a:pt x="3127" y="521"/>
                </a:lnTo>
                <a:lnTo>
                  <a:pt x="2345" y="1042"/>
                </a:lnTo>
                <a:lnTo>
                  <a:pt x="2345" y="781"/>
                </a:lnTo>
                <a:lnTo>
                  <a:pt x="0" y="781"/>
                </a:lnTo>
                <a:lnTo>
                  <a:pt x="0" y="260"/>
                </a:lnTo>
              </a:path>
            </a:pathLst>
          </a:custGeom>
          <a:solidFill>
            <a:srgbClr val="A3B2C1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a-IR"/>
          </a:p>
        </p:txBody>
      </p:sp>
      <p:grpSp>
        <p:nvGrpSpPr>
          <p:cNvPr id="82953" name="Group 68"/>
          <p:cNvGrpSpPr>
            <a:grpSpLocks/>
          </p:cNvGrpSpPr>
          <p:nvPr/>
        </p:nvGrpSpPr>
        <p:grpSpPr bwMode="auto">
          <a:xfrm>
            <a:off x="1589088" y="4821238"/>
            <a:ext cx="265112" cy="207962"/>
            <a:chOff x="1001" y="3037"/>
            <a:chExt cx="167" cy="131"/>
          </a:xfrm>
        </p:grpSpPr>
        <p:sp>
          <p:nvSpPr>
            <p:cNvPr id="82988" name="AutoShape 69"/>
            <p:cNvSpPr>
              <a:spLocks noChangeArrowheads="1"/>
            </p:cNvSpPr>
            <p:nvPr/>
          </p:nvSpPr>
          <p:spPr bwMode="auto">
            <a:xfrm>
              <a:off x="1001" y="3037"/>
              <a:ext cx="168" cy="132"/>
            </a:xfrm>
            <a:prstGeom prst="roundRect">
              <a:avLst>
                <a:gd name="adj" fmla="val 755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66" name="AutoShape 70"/>
            <p:cNvSpPr>
              <a:spLocks noChangeArrowheads="1"/>
            </p:cNvSpPr>
            <p:nvPr/>
          </p:nvSpPr>
          <p:spPr bwMode="auto">
            <a:xfrm>
              <a:off x="1001" y="3037"/>
              <a:ext cx="168" cy="132"/>
            </a:xfrm>
            <a:prstGeom prst="roundRect">
              <a:avLst>
                <a:gd name="adj" fmla="val 75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6" charset="0"/>
                  <a:cs typeface="+mn-cs"/>
                </a:rPr>
                <a:t>1</a:t>
              </a:r>
            </a:p>
          </p:txBody>
        </p:sp>
      </p:grpSp>
      <p:grpSp>
        <p:nvGrpSpPr>
          <p:cNvPr id="82954" name="Group 71"/>
          <p:cNvGrpSpPr>
            <a:grpSpLocks/>
          </p:cNvGrpSpPr>
          <p:nvPr/>
        </p:nvGrpSpPr>
        <p:grpSpPr bwMode="auto">
          <a:xfrm>
            <a:off x="1162050" y="5186363"/>
            <a:ext cx="265113" cy="207962"/>
            <a:chOff x="732" y="3267"/>
            <a:chExt cx="167" cy="131"/>
          </a:xfrm>
        </p:grpSpPr>
        <p:sp>
          <p:nvSpPr>
            <p:cNvPr id="82986" name="AutoShape 72"/>
            <p:cNvSpPr>
              <a:spLocks noChangeArrowheads="1"/>
            </p:cNvSpPr>
            <p:nvPr/>
          </p:nvSpPr>
          <p:spPr bwMode="auto">
            <a:xfrm>
              <a:off x="732" y="3267"/>
              <a:ext cx="168" cy="132"/>
            </a:xfrm>
            <a:prstGeom prst="roundRect">
              <a:avLst>
                <a:gd name="adj" fmla="val 755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69" name="AutoShape 73"/>
            <p:cNvSpPr>
              <a:spLocks noChangeArrowheads="1"/>
            </p:cNvSpPr>
            <p:nvPr/>
          </p:nvSpPr>
          <p:spPr bwMode="auto">
            <a:xfrm>
              <a:off x="732" y="3267"/>
              <a:ext cx="168" cy="132"/>
            </a:xfrm>
            <a:prstGeom prst="roundRect">
              <a:avLst>
                <a:gd name="adj" fmla="val 75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6" charset="0"/>
                  <a:cs typeface="+mn-cs"/>
                </a:rPr>
                <a:t>2</a:t>
              </a:r>
            </a:p>
          </p:txBody>
        </p:sp>
      </p:grpSp>
      <p:sp>
        <p:nvSpPr>
          <p:cNvPr id="82955" name="AutoShape 74"/>
          <p:cNvSpPr>
            <a:spLocks noChangeArrowheads="1"/>
          </p:cNvSpPr>
          <p:nvPr/>
        </p:nvSpPr>
        <p:spPr bwMode="auto">
          <a:xfrm>
            <a:off x="2016125" y="5186363"/>
            <a:ext cx="266700" cy="209550"/>
          </a:xfrm>
          <a:prstGeom prst="roundRect">
            <a:avLst>
              <a:gd name="adj" fmla="val 755"/>
            </a:avLst>
          </a:prstGeom>
          <a:solidFill>
            <a:srgbClr val="C0C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82956" name="AutoShape 75"/>
          <p:cNvSpPr>
            <a:spLocks noChangeArrowheads="1"/>
          </p:cNvSpPr>
          <p:nvPr/>
        </p:nvSpPr>
        <p:spPr bwMode="auto">
          <a:xfrm>
            <a:off x="1376363" y="5551488"/>
            <a:ext cx="266700" cy="209550"/>
          </a:xfrm>
          <a:prstGeom prst="roundRect">
            <a:avLst>
              <a:gd name="adj" fmla="val 755"/>
            </a:avLst>
          </a:prstGeom>
          <a:solidFill>
            <a:srgbClr val="C0C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82957" name="AutoShape 76"/>
          <p:cNvSpPr>
            <a:spLocks noChangeArrowheads="1"/>
          </p:cNvSpPr>
          <p:nvPr/>
        </p:nvSpPr>
        <p:spPr bwMode="auto">
          <a:xfrm>
            <a:off x="1803400" y="5551488"/>
            <a:ext cx="266700" cy="209550"/>
          </a:xfrm>
          <a:prstGeom prst="roundRect">
            <a:avLst>
              <a:gd name="adj" fmla="val 755"/>
            </a:avLst>
          </a:prstGeom>
          <a:solidFill>
            <a:srgbClr val="C0C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82958" name="AutoShape 77"/>
          <p:cNvSpPr>
            <a:spLocks noChangeArrowheads="1"/>
          </p:cNvSpPr>
          <p:nvPr/>
        </p:nvSpPr>
        <p:spPr bwMode="auto">
          <a:xfrm>
            <a:off x="2282825" y="5551488"/>
            <a:ext cx="266700" cy="209550"/>
          </a:xfrm>
          <a:prstGeom prst="roundRect">
            <a:avLst>
              <a:gd name="adj" fmla="val 755"/>
            </a:avLst>
          </a:prstGeom>
          <a:solidFill>
            <a:srgbClr val="C0C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82959" name="AutoShape 78"/>
          <p:cNvSpPr>
            <a:spLocks noChangeArrowheads="1"/>
          </p:cNvSpPr>
          <p:nvPr/>
        </p:nvSpPr>
        <p:spPr bwMode="auto">
          <a:xfrm>
            <a:off x="895350" y="5551488"/>
            <a:ext cx="266700" cy="209550"/>
          </a:xfrm>
          <a:prstGeom prst="roundRect">
            <a:avLst>
              <a:gd name="adj" fmla="val 755"/>
            </a:avLst>
          </a:prstGeom>
          <a:solidFill>
            <a:srgbClr val="C0C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2960" name="Freeform 79"/>
          <p:cNvSpPr>
            <a:spLocks noChangeArrowheads="1"/>
          </p:cNvSpPr>
          <p:nvPr/>
        </p:nvSpPr>
        <p:spPr bwMode="auto">
          <a:xfrm>
            <a:off x="1376363" y="4926013"/>
            <a:ext cx="214312" cy="260350"/>
          </a:xfrm>
          <a:custGeom>
            <a:avLst/>
            <a:gdLst>
              <a:gd name="T0" fmla="*/ 2147483646 w 595"/>
              <a:gd name="T1" fmla="*/ 0 h 724"/>
              <a:gd name="T2" fmla="*/ 0 w 595"/>
              <a:gd name="T3" fmla="*/ 0 h 724"/>
              <a:gd name="T4" fmla="*/ 0 w 595"/>
              <a:gd name="T5" fmla="*/ 2147483646 h 724"/>
              <a:gd name="T6" fmla="*/ 0 60000 65536"/>
              <a:gd name="T7" fmla="*/ 0 60000 65536"/>
              <a:gd name="T8" fmla="*/ 0 60000 65536"/>
              <a:gd name="T9" fmla="*/ 0 w 595"/>
              <a:gd name="T10" fmla="*/ 0 h 724"/>
              <a:gd name="T11" fmla="*/ 595 w 595"/>
              <a:gd name="T12" fmla="*/ 724 h 7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724">
                <a:moveTo>
                  <a:pt x="594" y="0"/>
                </a:moveTo>
                <a:lnTo>
                  <a:pt x="0" y="0"/>
                </a:lnTo>
                <a:lnTo>
                  <a:pt x="0" y="723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61" name="Freeform 80"/>
          <p:cNvSpPr>
            <a:spLocks noChangeArrowheads="1"/>
          </p:cNvSpPr>
          <p:nvPr/>
        </p:nvSpPr>
        <p:spPr bwMode="auto">
          <a:xfrm>
            <a:off x="1855788" y="4926013"/>
            <a:ext cx="214312" cy="260350"/>
          </a:xfrm>
          <a:custGeom>
            <a:avLst/>
            <a:gdLst>
              <a:gd name="T0" fmla="*/ 0 w 595"/>
              <a:gd name="T1" fmla="*/ 0 h 724"/>
              <a:gd name="T2" fmla="*/ 2147483646 w 595"/>
              <a:gd name="T3" fmla="*/ 0 h 724"/>
              <a:gd name="T4" fmla="*/ 2147483646 w 595"/>
              <a:gd name="T5" fmla="*/ 2147483646 h 724"/>
              <a:gd name="T6" fmla="*/ 0 60000 65536"/>
              <a:gd name="T7" fmla="*/ 0 60000 65536"/>
              <a:gd name="T8" fmla="*/ 0 60000 65536"/>
              <a:gd name="T9" fmla="*/ 0 w 595"/>
              <a:gd name="T10" fmla="*/ 0 h 724"/>
              <a:gd name="T11" fmla="*/ 595 w 595"/>
              <a:gd name="T12" fmla="*/ 724 h 7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724">
                <a:moveTo>
                  <a:pt x="0" y="0"/>
                </a:moveTo>
                <a:lnTo>
                  <a:pt x="594" y="0"/>
                </a:lnTo>
                <a:lnTo>
                  <a:pt x="594" y="723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62" name="Freeform 81"/>
          <p:cNvSpPr>
            <a:spLocks noChangeArrowheads="1"/>
          </p:cNvSpPr>
          <p:nvPr/>
        </p:nvSpPr>
        <p:spPr bwMode="auto">
          <a:xfrm>
            <a:off x="1054100" y="5343525"/>
            <a:ext cx="109538" cy="209550"/>
          </a:xfrm>
          <a:custGeom>
            <a:avLst/>
            <a:gdLst>
              <a:gd name="T0" fmla="*/ 2147483646 w 304"/>
              <a:gd name="T1" fmla="*/ 0 h 580"/>
              <a:gd name="T2" fmla="*/ 0 w 304"/>
              <a:gd name="T3" fmla="*/ 0 h 580"/>
              <a:gd name="T4" fmla="*/ 0 w 304"/>
              <a:gd name="T5" fmla="*/ 2147483646 h 580"/>
              <a:gd name="T6" fmla="*/ 0 60000 65536"/>
              <a:gd name="T7" fmla="*/ 0 60000 65536"/>
              <a:gd name="T8" fmla="*/ 0 60000 65536"/>
              <a:gd name="T9" fmla="*/ 0 w 304"/>
              <a:gd name="T10" fmla="*/ 0 h 580"/>
              <a:gd name="T11" fmla="*/ 304 w 304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4" h="580">
                <a:moveTo>
                  <a:pt x="303" y="0"/>
                </a:moveTo>
                <a:lnTo>
                  <a:pt x="0" y="0"/>
                </a:lnTo>
                <a:lnTo>
                  <a:pt x="0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63" name="Freeform 82"/>
          <p:cNvSpPr>
            <a:spLocks noChangeArrowheads="1"/>
          </p:cNvSpPr>
          <p:nvPr/>
        </p:nvSpPr>
        <p:spPr bwMode="auto">
          <a:xfrm>
            <a:off x="1855788" y="5341938"/>
            <a:ext cx="160337" cy="209550"/>
          </a:xfrm>
          <a:custGeom>
            <a:avLst/>
            <a:gdLst>
              <a:gd name="T0" fmla="*/ 2147483646 w 446"/>
              <a:gd name="T1" fmla="*/ 0 h 584"/>
              <a:gd name="T2" fmla="*/ 0 w 446"/>
              <a:gd name="T3" fmla="*/ 0 h 584"/>
              <a:gd name="T4" fmla="*/ 0 w 446"/>
              <a:gd name="T5" fmla="*/ 2147483646 h 584"/>
              <a:gd name="T6" fmla="*/ 0 60000 65536"/>
              <a:gd name="T7" fmla="*/ 0 60000 65536"/>
              <a:gd name="T8" fmla="*/ 0 60000 65536"/>
              <a:gd name="T9" fmla="*/ 0 w 446"/>
              <a:gd name="T10" fmla="*/ 0 h 584"/>
              <a:gd name="T11" fmla="*/ 446 w 446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6" h="584">
                <a:moveTo>
                  <a:pt x="445" y="0"/>
                </a:moveTo>
                <a:lnTo>
                  <a:pt x="0" y="0"/>
                </a:lnTo>
                <a:lnTo>
                  <a:pt x="0" y="583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64" name="Freeform 83"/>
          <p:cNvSpPr>
            <a:spLocks noChangeArrowheads="1"/>
          </p:cNvSpPr>
          <p:nvPr/>
        </p:nvSpPr>
        <p:spPr bwMode="auto">
          <a:xfrm>
            <a:off x="2282825" y="5343525"/>
            <a:ext cx="106363" cy="209550"/>
          </a:xfrm>
          <a:custGeom>
            <a:avLst/>
            <a:gdLst>
              <a:gd name="T0" fmla="*/ 0 w 296"/>
              <a:gd name="T1" fmla="*/ 0 h 580"/>
              <a:gd name="T2" fmla="*/ 2147483646 w 296"/>
              <a:gd name="T3" fmla="*/ 0 h 580"/>
              <a:gd name="T4" fmla="*/ 2147483646 w 296"/>
              <a:gd name="T5" fmla="*/ 2147483646 h 580"/>
              <a:gd name="T6" fmla="*/ 0 60000 65536"/>
              <a:gd name="T7" fmla="*/ 0 60000 65536"/>
              <a:gd name="T8" fmla="*/ 0 60000 65536"/>
              <a:gd name="T9" fmla="*/ 0 w 296"/>
              <a:gd name="T10" fmla="*/ 0 h 580"/>
              <a:gd name="T11" fmla="*/ 296 w 296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" h="580">
                <a:moveTo>
                  <a:pt x="0" y="0"/>
                </a:moveTo>
                <a:lnTo>
                  <a:pt x="295" y="0"/>
                </a:lnTo>
                <a:lnTo>
                  <a:pt x="295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65" name="Freeform 84"/>
          <p:cNvSpPr>
            <a:spLocks noChangeArrowheads="1"/>
          </p:cNvSpPr>
          <p:nvPr/>
        </p:nvSpPr>
        <p:spPr bwMode="auto">
          <a:xfrm>
            <a:off x="1430338" y="5343525"/>
            <a:ext cx="106362" cy="209550"/>
          </a:xfrm>
          <a:custGeom>
            <a:avLst/>
            <a:gdLst>
              <a:gd name="T0" fmla="*/ 0 w 296"/>
              <a:gd name="T1" fmla="*/ 0 h 580"/>
              <a:gd name="T2" fmla="*/ 2147483646 w 296"/>
              <a:gd name="T3" fmla="*/ 0 h 580"/>
              <a:gd name="T4" fmla="*/ 2147483646 w 296"/>
              <a:gd name="T5" fmla="*/ 2147483646 h 580"/>
              <a:gd name="T6" fmla="*/ 0 60000 65536"/>
              <a:gd name="T7" fmla="*/ 0 60000 65536"/>
              <a:gd name="T8" fmla="*/ 0 60000 65536"/>
              <a:gd name="T9" fmla="*/ 0 w 296"/>
              <a:gd name="T10" fmla="*/ 0 h 580"/>
              <a:gd name="T11" fmla="*/ 296 w 296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" h="580">
                <a:moveTo>
                  <a:pt x="0" y="0"/>
                </a:moveTo>
                <a:lnTo>
                  <a:pt x="295" y="0"/>
                </a:lnTo>
                <a:lnTo>
                  <a:pt x="295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106581" name="AutoShape 85"/>
          <p:cNvSpPr>
            <a:spLocks noChangeArrowheads="1"/>
          </p:cNvSpPr>
          <p:nvPr/>
        </p:nvSpPr>
        <p:spPr bwMode="auto">
          <a:xfrm>
            <a:off x="993775" y="5775325"/>
            <a:ext cx="1409700" cy="265113"/>
          </a:xfrm>
          <a:prstGeom prst="roundRect">
            <a:avLst>
              <a:gd name="adj" fmla="val 60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6" charset="0"/>
                <a:cs typeface="+mn-cs"/>
              </a:rPr>
              <a:t>Virtual Topology</a:t>
            </a:r>
          </a:p>
        </p:txBody>
      </p:sp>
      <p:grpSp>
        <p:nvGrpSpPr>
          <p:cNvPr id="82967" name="Group 86"/>
          <p:cNvGrpSpPr>
            <a:grpSpLocks/>
          </p:cNvGrpSpPr>
          <p:nvPr/>
        </p:nvGrpSpPr>
        <p:grpSpPr bwMode="auto">
          <a:xfrm>
            <a:off x="6269038" y="4359275"/>
            <a:ext cx="266700" cy="207963"/>
            <a:chOff x="3949" y="2746"/>
            <a:chExt cx="168" cy="131"/>
          </a:xfrm>
        </p:grpSpPr>
        <p:sp>
          <p:nvSpPr>
            <p:cNvPr id="82984" name="AutoShape 87"/>
            <p:cNvSpPr>
              <a:spLocks noChangeArrowheads="1"/>
            </p:cNvSpPr>
            <p:nvPr/>
          </p:nvSpPr>
          <p:spPr bwMode="auto">
            <a:xfrm>
              <a:off x="3949" y="2746"/>
              <a:ext cx="169" cy="132"/>
            </a:xfrm>
            <a:prstGeom prst="roundRect">
              <a:avLst>
                <a:gd name="adj" fmla="val 755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84" name="AutoShape 88"/>
            <p:cNvSpPr>
              <a:spLocks noChangeArrowheads="1"/>
            </p:cNvSpPr>
            <p:nvPr/>
          </p:nvSpPr>
          <p:spPr bwMode="auto">
            <a:xfrm>
              <a:off x="3949" y="2746"/>
              <a:ext cx="169" cy="132"/>
            </a:xfrm>
            <a:prstGeom prst="roundRect">
              <a:avLst>
                <a:gd name="adj" fmla="val 75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6" charset="0"/>
                  <a:cs typeface="+mn-cs"/>
                </a:rPr>
                <a:t>1</a:t>
              </a:r>
            </a:p>
          </p:txBody>
        </p:sp>
      </p:grpSp>
      <p:grpSp>
        <p:nvGrpSpPr>
          <p:cNvPr id="82968" name="Group 89"/>
          <p:cNvGrpSpPr>
            <a:grpSpLocks/>
          </p:cNvGrpSpPr>
          <p:nvPr/>
        </p:nvGrpSpPr>
        <p:grpSpPr bwMode="auto">
          <a:xfrm>
            <a:off x="5842000" y="4724400"/>
            <a:ext cx="266700" cy="207963"/>
            <a:chOff x="3680" y="2976"/>
            <a:chExt cx="168" cy="131"/>
          </a:xfrm>
        </p:grpSpPr>
        <p:sp>
          <p:nvSpPr>
            <p:cNvPr id="82982" name="AutoShape 90"/>
            <p:cNvSpPr>
              <a:spLocks noChangeArrowheads="1"/>
            </p:cNvSpPr>
            <p:nvPr/>
          </p:nvSpPr>
          <p:spPr bwMode="auto">
            <a:xfrm>
              <a:off x="3680" y="2976"/>
              <a:ext cx="169" cy="132"/>
            </a:xfrm>
            <a:prstGeom prst="roundRect">
              <a:avLst>
                <a:gd name="adj" fmla="val 755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6587" name="AutoShape 91"/>
            <p:cNvSpPr>
              <a:spLocks noChangeArrowheads="1"/>
            </p:cNvSpPr>
            <p:nvPr/>
          </p:nvSpPr>
          <p:spPr bwMode="auto">
            <a:xfrm>
              <a:off x="3680" y="2976"/>
              <a:ext cx="169" cy="132"/>
            </a:xfrm>
            <a:prstGeom prst="roundRect">
              <a:avLst>
                <a:gd name="adj" fmla="val 75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6" charset="0"/>
                  <a:cs typeface="+mn-cs"/>
                </a:rPr>
                <a:t>2</a:t>
              </a:r>
            </a:p>
          </p:txBody>
        </p:sp>
      </p:grpSp>
      <p:sp>
        <p:nvSpPr>
          <p:cNvPr id="82969" name="AutoShape 92"/>
          <p:cNvSpPr>
            <a:spLocks noChangeArrowheads="1"/>
          </p:cNvSpPr>
          <p:nvPr/>
        </p:nvSpPr>
        <p:spPr bwMode="auto">
          <a:xfrm>
            <a:off x="6696075" y="4724400"/>
            <a:ext cx="268288" cy="209550"/>
          </a:xfrm>
          <a:prstGeom prst="roundRect">
            <a:avLst>
              <a:gd name="adj" fmla="val 755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82970" name="AutoShape 93"/>
          <p:cNvSpPr>
            <a:spLocks noChangeArrowheads="1"/>
          </p:cNvSpPr>
          <p:nvPr/>
        </p:nvSpPr>
        <p:spPr bwMode="auto">
          <a:xfrm>
            <a:off x="6054725" y="5089525"/>
            <a:ext cx="266700" cy="209550"/>
          </a:xfrm>
          <a:prstGeom prst="roundRect">
            <a:avLst>
              <a:gd name="adj" fmla="val 755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82971" name="AutoShape 94"/>
          <p:cNvSpPr>
            <a:spLocks noChangeArrowheads="1"/>
          </p:cNvSpPr>
          <p:nvPr/>
        </p:nvSpPr>
        <p:spPr bwMode="auto">
          <a:xfrm>
            <a:off x="6481763" y="5089525"/>
            <a:ext cx="266700" cy="209550"/>
          </a:xfrm>
          <a:prstGeom prst="roundRect">
            <a:avLst>
              <a:gd name="adj" fmla="val 755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82972" name="AutoShape 95"/>
          <p:cNvSpPr>
            <a:spLocks noChangeArrowheads="1"/>
          </p:cNvSpPr>
          <p:nvPr/>
        </p:nvSpPr>
        <p:spPr bwMode="auto">
          <a:xfrm>
            <a:off x="6962775" y="5089525"/>
            <a:ext cx="266700" cy="209550"/>
          </a:xfrm>
          <a:prstGeom prst="roundRect">
            <a:avLst>
              <a:gd name="adj" fmla="val 755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fa-IR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73" name="AutoShape 96"/>
          <p:cNvSpPr>
            <a:spLocks noChangeArrowheads="1"/>
          </p:cNvSpPr>
          <p:nvPr/>
        </p:nvSpPr>
        <p:spPr bwMode="auto">
          <a:xfrm>
            <a:off x="5575300" y="5089525"/>
            <a:ext cx="266700" cy="209550"/>
          </a:xfrm>
          <a:prstGeom prst="roundRect">
            <a:avLst>
              <a:gd name="adj" fmla="val 755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1400" b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2974" name="Freeform 97"/>
          <p:cNvSpPr>
            <a:spLocks noChangeArrowheads="1"/>
          </p:cNvSpPr>
          <p:nvPr/>
        </p:nvSpPr>
        <p:spPr bwMode="auto">
          <a:xfrm>
            <a:off x="6054725" y="4464050"/>
            <a:ext cx="214313" cy="260350"/>
          </a:xfrm>
          <a:custGeom>
            <a:avLst/>
            <a:gdLst>
              <a:gd name="T0" fmla="*/ 2147483646 w 595"/>
              <a:gd name="T1" fmla="*/ 0 h 725"/>
              <a:gd name="T2" fmla="*/ 0 w 595"/>
              <a:gd name="T3" fmla="*/ 0 h 725"/>
              <a:gd name="T4" fmla="*/ 0 w 595"/>
              <a:gd name="T5" fmla="*/ 2147483646 h 725"/>
              <a:gd name="T6" fmla="*/ 0 60000 65536"/>
              <a:gd name="T7" fmla="*/ 0 60000 65536"/>
              <a:gd name="T8" fmla="*/ 0 60000 65536"/>
              <a:gd name="T9" fmla="*/ 0 w 595"/>
              <a:gd name="T10" fmla="*/ 0 h 725"/>
              <a:gd name="T11" fmla="*/ 595 w 595"/>
              <a:gd name="T12" fmla="*/ 725 h 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725">
                <a:moveTo>
                  <a:pt x="594" y="0"/>
                </a:moveTo>
                <a:lnTo>
                  <a:pt x="0" y="0"/>
                </a:lnTo>
                <a:lnTo>
                  <a:pt x="0" y="724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75" name="Freeform 98"/>
          <p:cNvSpPr>
            <a:spLocks noChangeArrowheads="1"/>
          </p:cNvSpPr>
          <p:nvPr/>
        </p:nvSpPr>
        <p:spPr bwMode="auto">
          <a:xfrm>
            <a:off x="6535738" y="4464050"/>
            <a:ext cx="214312" cy="260350"/>
          </a:xfrm>
          <a:custGeom>
            <a:avLst/>
            <a:gdLst>
              <a:gd name="T0" fmla="*/ 0 w 594"/>
              <a:gd name="T1" fmla="*/ 0 h 725"/>
              <a:gd name="T2" fmla="*/ 2147483646 w 594"/>
              <a:gd name="T3" fmla="*/ 0 h 725"/>
              <a:gd name="T4" fmla="*/ 2147483646 w 594"/>
              <a:gd name="T5" fmla="*/ 2147483646 h 725"/>
              <a:gd name="T6" fmla="*/ 0 60000 65536"/>
              <a:gd name="T7" fmla="*/ 0 60000 65536"/>
              <a:gd name="T8" fmla="*/ 0 60000 65536"/>
              <a:gd name="T9" fmla="*/ 0 w 594"/>
              <a:gd name="T10" fmla="*/ 0 h 725"/>
              <a:gd name="T11" fmla="*/ 594 w 594"/>
              <a:gd name="T12" fmla="*/ 725 h 7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4" h="725">
                <a:moveTo>
                  <a:pt x="0" y="0"/>
                </a:moveTo>
                <a:lnTo>
                  <a:pt x="593" y="0"/>
                </a:lnTo>
                <a:lnTo>
                  <a:pt x="593" y="724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76" name="Freeform 99"/>
          <p:cNvSpPr>
            <a:spLocks noChangeArrowheads="1"/>
          </p:cNvSpPr>
          <p:nvPr/>
        </p:nvSpPr>
        <p:spPr bwMode="auto">
          <a:xfrm>
            <a:off x="5732463" y="4881563"/>
            <a:ext cx="109537" cy="209550"/>
          </a:xfrm>
          <a:custGeom>
            <a:avLst/>
            <a:gdLst>
              <a:gd name="T0" fmla="*/ 2147483646 w 304"/>
              <a:gd name="T1" fmla="*/ 0 h 580"/>
              <a:gd name="T2" fmla="*/ 0 w 304"/>
              <a:gd name="T3" fmla="*/ 0 h 580"/>
              <a:gd name="T4" fmla="*/ 0 w 304"/>
              <a:gd name="T5" fmla="*/ 2147483646 h 580"/>
              <a:gd name="T6" fmla="*/ 0 60000 65536"/>
              <a:gd name="T7" fmla="*/ 0 60000 65536"/>
              <a:gd name="T8" fmla="*/ 0 60000 65536"/>
              <a:gd name="T9" fmla="*/ 0 w 304"/>
              <a:gd name="T10" fmla="*/ 0 h 580"/>
              <a:gd name="T11" fmla="*/ 304 w 304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04" h="580">
                <a:moveTo>
                  <a:pt x="303" y="0"/>
                </a:moveTo>
                <a:lnTo>
                  <a:pt x="0" y="0"/>
                </a:lnTo>
                <a:lnTo>
                  <a:pt x="0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77" name="Freeform 100"/>
          <p:cNvSpPr>
            <a:spLocks noChangeArrowheads="1"/>
          </p:cNvSpPr>
          <p:nvPr/>
        </p:nvSpPr>
        <p:spPr bwMode="auto">
          <a:xfrm>
            <a:off x="6535738" y="4879975"/>
            <a:ext cx="160337" cy="211138"/>
          </a:xfrm>
          <a:custGeom>
            <a:avLst/>
            <a:gdLst>
              <a:gd name="T0" fmla="*/ 2147483646 w 445"/>
              <a:gd name="T1" fmla="*/ 0 h 585"/>
              <a:gd name="T2" fmla="*/ 0 w 445"/>
              <a:gd name="T3" fmla="*/ 0 h 585"/>
              <a:gd name="T4" fmla="*/ 0 w 445"/>
              <a:gd name="T5" fmla="*/ 2147483646 h 585"/>
              <a:gd name="T6" fmla="*/ 0 60000 65536"/>
              <a:gd name="T7" fmla="*/ 0 60000 65536"/>
              <a:gd name="T8" fmla="*/ 0 60000 65536"/>
              <a:gd name="T9" fmla="*/ 0 w 445"/>
              <a:gd name="T10" fmla="*/ 0 h 585"/>
              <a:gd name="T11" fmla="*/ 445 w 445"/>
              <a:gd name="T12" fmla="*/ 585 h 5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5" h="585">
                <a:moveTo>
                  <a:pt x="444" y="0"/>
                </a:moveTo>
                <a:lnTo>
                  <a:pt x="0" y="0"/>
                </a:lnTo>
                <a:lnTo>
                  <a:pt x="0" y="584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78" name="Freeform 101"/>
          <p:cNvSpPr>
            <a:spLocks noChangeArrowheads="1"/>
          </p:cNvSpPr>
          <p:nvPr/>
        </p:nvSpPr>
        <p:spPr bwMode="auto">
          <a:xfrm>
            <a:off x="6962775" y="4881563"/>
            <a:ext cx="106363" cy="209550"/>
          </a:xfrm>
          <a:custGeom>
            <a:avLst/>
            <a:gdLst>
              <a:gd name="T0" fmla="*/ 0 w 296"/>
              <a:gd name="T1" fmla="*/ 0 h 580"/>
              <a:gd name="T2" fmla="*/ 2147483646 w 296"/>
              <a:gd name="T3" fmla="*/ 0 h 580"/>
              <a:gd name="T4" fmla="*/ 2147483646 w 296"/>
              <a:gd name="T5" fmla="*/ 2147483646 h 580"/>
              <a:gd name="T6" fmla="*/ 0 60000 65536"/>
              <a:gd name="T7" fmla="*/ 0 60000 65536"/>
              <a:gd name="T8" fmla="*/ 0 60000 65536"/>
              <a:gd name="T9" fmla="*/ 0 w 296"/>
              <a:gd name="T10" fmla="*/ 0 h 580"/>
              <a:gd name="T11" fmla="*/ 296 w 296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" h="580">
                <a:moveTo>
                  <a:pt x="0" y="0"/>
                </a:moveTo>
                <a:lnTo>
                  <a:pt x="295" y="0"/>
                </a:lnTo>
                <a:lnTo>
                  <a:pt x="295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2979" name="Freeform 102"/>
          <p:cNvSpPr>
            <a:spLocks noChangeArrowheads="1"/>
          </p:cNvSpPr>
          <p:nvPr/>
        </p:nvSpPr>
        <p:spPr bwMode="auto">
          <a:xfrm>
            <a:off x="6108700" y="4881563"/>
            <a:ext cx="106363" cy="209550"/>
          </a:xfrm>
          <a:custGeom>
            <a:avLst/>
            <a:gdLst>
              <a:gd name="T0" fmla="*/ 0 w 296"/>
              <a:gd name="T1" fmla="*/ 0 h 580"/>
              <a:gd name="T2" fmla="*/ 2147483646 w 296"/>
              <a:gd name="T3" fmla="*/ 0 h 580"/>
              <a:gd name="T4" fmla="*/ 2147483646 w 296"/>
              <a:gd name="T5" fmla="*/ 2147483646 h 580"/>
              <a:gd name="T6" fmla="*/ 0 60000 65536"/>
              <a:gd name="T7" fmla="*/ 0 60000 65536"/>
              <a:gd name="T8" fmla="*/ 0 60000 65536"/>
              <a:gd name="T9" fmla="*/ 0 w 296"/>
              <a:gd name="T10" fmla="*/ 0 h 580"/>
              <a:gd name="T11" fmla="*/ 296 w 296"/>
              <a:gd name="T12" fmla="*/ 580 h 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" h="580">
                <a:moveTo>
                  <a:pt x="0" y="0"/>
                </a:moveTo>
                <a:lnTo>
                  <a:pt x="295" y="0"/>
                </a:lnTo>
                <a:lnTo>
                  <a:pt x="295" y="579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106599" name="AutoShape 103"/>
          <p:cNvSpPr>
            <a:spLocks noChangeArrowheads="1"/>
          </p:cNvSpPr>
          <p:nvPr/>
        </p:nvSpPr>
        <p:spPr bwMode="auto">
          <a:xfrm>
            <a:off x="7000875" y="5086350"/>
            <a:ext cx="246063" cy="265113"/>
          </a:xfrm>
          <a:prstGeom prst="roundRect">
            <a:avLst>
              <a:gd name="adj" fmla="val 648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6" charset="0"/>
                <a:cs typeface="+mn-cs"/>
              </a:rPr>
              <a:t>7</a:t>
            </a:r>
          </a:p>
        </p:txBody>
      </p:sp>
      <p:sp>
        <p:nvSpPr>
          <p:cNvPr id="106600" name="AutoShape 104"/>
          <p:cNvSpPr>
            <a:spLocks noChangeArrowheads="1"/>
          </p:cNvSpPr>
          <p:nvPr/>
        </p:nvSpPr>
        <p:spPr bwMode="auto">
          <a:xfrm>
            <a:off x="5745163" y="5421313"/>
            <a:ext cx="1409700" cy="265112"/>
          </a:xfrm>
          <a:prstGeom prst="roundRect">
            <a:avLst>
              <a:gd name="adj" fmla="val 60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6" charset="0"/>
                <a:cs typeface="+mn-cs"/>
              </a:rPr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26228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0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  <p:bldP spid="82952" grpId="0" animBg="1"/>
      <p:bldP spid="82955" grpId="0" animBg="1"/>
      <p:bldP spid="82956" grpId="0" animBg="1"/>
      <p:bldP spid="82957" grpId="0" animBg="1"/>
      <p:bldP spid="82958" grpId="0" animBg="1"/>
      <p:bldP spid="82959" grpId="0" animBg="1"/>
      <p:bldP spid="82960" grpId="0" animBg="1"/>
      <p:bldP spid="82961" grpId="0" animBg="1"/>
      <p:bldP spid="82962" grpId="0" animBg="1"/>
      <p:bldP spid="82963" grpId="0" animBg="1"/>
      <p:bldP spid="82964" grpId="0" animBg="1"/>
      <p:bldP spid="82965" grpId="0" animBg="1"/>
      <p:bldP spid="106581" grpId="0"/>
      <p:bldP spid="82969" grpId="0" animBg="1"/>
      <p:bldP spid="82970" grpId="0" animBg="1"/>
      <p:bldP spid="82971" grpId="0" animBg="1"/>
      <p:bldP spid="82972" grpId="0" animBg="1"/>
      <p:bldP spid="82973" grpId="0" animBg="1"/>
      <p:bldP spid="82974" grpId="0" animBg="1"/>
      <p:bldP spid="82975" grpId="0" animBg="1"/>
      <p:bldP spid="82976" grpId="0" animBg="1"/>
      <p:bldP spid="82977" grpId="0" animBg="1"/>
      <p:bldP spid="82978" grpId="0" animBg="1"/>
      <p:bldP spid="82979" grpId="0" animBg="1"/>
      <p:bldP spid="106599" grpId="0"/>
      <p:bldP spid="10660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F2AF68-3C46-409B-B1CE-DE70B0A84325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The main question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</a:pPr>
            <a:r>
              <a:rPr lang="en-US" altLang="fa-IR" dirty="0" smtClean="0">
                <a:solidFill>
                  <a:srgbClr val="0000FF"/>
                </a:solidFill>
              </a:rPr>
              <a:t>A reconfigurable device </a:t>
            </a:r>
            <a:r>
              <a:rPr lang="en-US" altLang="fa-IR" dirty="0" smtClean="0">
                <a:solidFill>
                  <a:srgbClr val="FF0000"/>
                </a:solidFill>
              </a:rPr>
              <a:t>is a piece of hardware</a:t>
            </a:r>
            <a:r>
              <a:rPr lang="en-US" altLang="fa-IR" dirty="0" smtClean="0">
                <a:solidFill>
                  <a:srgbClr val="0000FF"/>
                </a:solidFill>
              </a:rPr>
              <a:t> and </a:t>
            </a:r>
          </a:p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</a:pPr>
            <a:r>
              <a:rPr lang="en-US" altLang="fa-IR" dirty="0" smtClean="0">
                <a:solidFill>
                  <a:srgbClr val="FF6633"/>
                </a:solidFill>
              </a:rPr>
              <a:t>A hardware can never change after fabrication</a:t>
            </a:r>
          </a:p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</a:pPr>
            <a:endParaRPr lang="en-US" altLang="fa-IR" sz="3200" dirty="0" smtClean="0">
              <a:solidFill>
                <a:srgbClr val="0000FF"/>
              </a:solidFill>
            </a:endParaRPr>
          </a:p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</a:pPr>
            <a:r>
              <a:rPr lang="en-US" altLang="fa-IR" sz="3200" dirty="0" smtClean="0">
                <a:solidFill>
                  <a:srgbClr val="0000FF"/>
                </a:solidFill>
              </a:rPr>
              <a:t>Then</a:t>
            </a:r>
          </a:p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  <a:buFontTx/>
              <a:buNone/>
            </a:pPr>
            <a:r>
              <a:rPr lang="en-US" altLang="fa-IR" sz="2800" dirty="0" smtClean="0">
                <a:solidFill>
                  <a:srgbClr val="0000FF"/>
                </a:solidFill>
              </a:rPr>
              <a:t>How is a reconfigurable device made?</a:t>
            </a:r>
          </a:p>
          <a:p>
            <a:pPr marL="341313" indent="-341313" defTabSz="449263" eaLnBrk="1" hangingPunct="1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Char char="➔"/>
            </a:pPr>
            <a:endParaRPr lang="en-US" altLang="fa-IR" sz="2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3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718428-AE52-4759-BA62-5E7FFB3BA995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0350"/>
            <a:ext cx="7848600" cy="936625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fa-IR" smtClean="0"/>
              <a:t>Microprocessor-Based Systems (Temporal)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652963"/>
            <a:ext cx="7924800" cy="1657350"/>
          </a:xfrm>
          <a:noFill/>
        </p:spPr>
        <p:txBody>
          <a:bodyPr lIns="90488" tIns="44450" rIns="90488" bIns="44450"/>
          <a:lstStyle/>
          <a:p>
            <a:pPr marL="623888" lvl="1" indent="-333375" eaLnBrk="1" hangingPunct="1"/>
            <a:r>
              <a:rPr lang="en-US" altLang="fa-IR" sz="2600" smtClean="0"/>
              <a:t>Generalized to perform many functions well</a:t>
            </a:r>
          </a:p>
          <a:p>
            <a:pPr marL="623888" lvl="1" indent="-333375" eaLnBrk="1" hangingPunct="1"/>
            <a:r>
              <a:rPr lang="en-US" altLang="fa-IR" sz="2600" smtClean="0"/>
              <a:t>Operates on fixed data sizes.</a:t>
            </a:r>
          </a:p>
          <a:p>
            <a:pPr marL="623888" lvl="1" indent="-333375" eaLnBrk="1" hangingPunct="1"/>
            <a:r>
              <a:rPr lang="en-US" altLang="fa-IR" sz="2600" smtClean="0"/>
              <a:t>Inherently sequential</a:t>
            </a:r>
          </a:p>
          <a:p>
            <a:pPr lvl="2" eaLnBrk="1" hangingPunct="1"/>
            <a:r>
              <a:rPr lang="en-US" altLang="fa-IR" sz="1800" smtClean="0"/>
              <a:t>Constrained even with multiple data paths.</a:t>
            </a:r>
          </a:p>
        </p:txBody>
      </p:sp>
      <p:sp>
        <p:nvSpPr>
          <p:cNvPr id="89093" name="Rectangle 4"/>
          <p:cNvSpPr>
            <a:spLocks noChangeArrowheads="1"/>
          </p:cNvSpPr>
          <p:nvPr/>
        </p:nvSpPr>
        <p:spPr bwMode="auto">
          <a:xfrm>
            <a:off x="2235200" y="1257300"/>
            <a:ext cx="4470400" cy="13144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89094" name="Group 5"/>
          <p:cNvGrpSpPr>
            <a:grpSpLocks/>
          </p:cNvGrpSpPr>
          <p:nvPr/>
        </p:nvGrpSpPr>
        <p:grpSpPr bwMode="auto">
          <a:xfrm>
            <a:off x="2336800" y="3200400"/>
            <a:ext cx="4064000" cy="1028700"/>
            <a:chOff x="816" y="2928"/>
            <a:chExt cx="1920" cy="864"/>
          </a:xfrm>
        </p:grpSpPr>
        <p:sp>
          <p:nvSpPr>
            <p:cNvPr id="89108" name="Line 6"/>
            <p:cNvSpPr>
              <a:spLocks noChangeShapeType="1"/>
            </p:cNvSpPr>
            <p:nvPr/>
          </p:nvSpPr>
          <p:spPr bwMode="auto">
            <a:xfrm>
              <a:off x="816" y="2928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09" name="Line 7"/>
            <p:cNvSpPr>
              <a:spLocks noChangeShapeType="1"/>
            </p:cNvSpPr>
            <p:nvPr/>
          </p:nvSpPr>
          <p:spPr bwMode="auto">
            <a:xfrm>
              <a:off x="1584" y="2928"/>
              <a:ext cx="19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10" name="Line 8"/>
            <p:cNvSpPr>
              <a:spLocks noChangeShapeType="1"/>
            </p:cNvSpPr>
            <p:nvPr/>
          </p:nvSpPr>
          <p:spPr bwMode="auto">
            <a:xfrm flipV="1">
              <a:off x="1776" y="2928"/>
              <a:ext cx="192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11" name="Line 9"/>
            <p:cNvSpPr>
              <a:spLocks noChangeShapeType="1"/>
            </p:cNvSpPr>
            <p:nvPr/>
          </p:nvSpPr>
          <p:spPr bwMode="auto">
            <a:xfrm>
              <a:off x="1968" y="2928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12" name="Line 10"/>
            <p:cNvSpPr>
              <a:spLocks noChangeShapeType="1"/>
            </p:cNvSpPr>
            <p:nvPr/>
          </p:nvSpPr>
          <p:spPr bwMode="auto">
            <a:xfrm>
              <a:off x="816" y="2928"/>
              <a:ext cx="528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13" name="Line 11"/>
            <p:cNvSpPr>
              <a:spLocks noChangeShapeType="1"/>
            </p:cNvSpPr>
            <p:nvPr/>
          </p:nvSpPr>
          <p:spPr bwMode="auto">
            <a:xfrm flipH="1">
              <a:off x="2208" y="2928"/>
              <a:ext cx="528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9114" name="Line 12"/>
            <p:cNvSpPr>
              <a:spLocks noChangeShapeType="1"/>
            </p:cNvSpPr>
            <p:nvPr/>
          </p:nvSpPr>
          <p:spPr bwMode="auto">
            <a:xfrm>
              <a:off x="1344" y="3792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</p:grpSp>
      <p:sp>
        <p:nvSpPr>
          <p:cNvPr id="89095" name="Line 13"/>
          <p:cNvSpPr>
            <a:spLocks noChangeShapeType="1"/>
          </p:cNvSpPr>
          <p:nvPr/>
        </p:nvSpPr>
        <p:spPr bwMode="auto">
          <a:xfrm>
            <a:off x="3251200" y="2571750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096" name="Line 14"/>
          <p:cNvSpPr>
            <a:spLocks noChangeShapeType="1"/>
          </p:cNvSpPr>
          <p:nvPr/>
        </p:nvSpPr>
        <p:spPr bwMode="auto">
          <a:xfrm>
            <a:off x="5486400" y="2571750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097" name="Line 15"/>
          <p:cNvSpPr>
            <a:spLocks noChangeShapeType="1"/>
          </p:cNvSpPr>
          <p:nvPr/>
        </p:nvSpPr>
        <p:spPr bwMode="auto">
          <a:xfrm>
            <a:off x="4368800" y="422910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098" name="Line 16"/>
          <p:cNvSpPr>
            <a:spLocks noChangeShapeType="1"/>
          </p:cNvSpPr>
          <p:nvPr/>
        </p:nvSpPr>
        <p:spPr bwMode="auto">
          <a:xfrm>
            <a:off x="4368800" y="4514850"/>
            <a:ext cx="325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099" name="Line 17"/>
          <p:cNvSpPr>
            <a:spLocks noChangeShapeType="1"/>
          </p:cNvSpPr>
          <p:nvPr/>
        </p:nvSpPr>
        <p:spPr bwMode="auto">
          <a:xfrm flipV="1">
            <a:off x="7620000" y="2171700"/>
            <a:ext cx="0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100" name="Line 18"/>
          <p:cNvSpPr>
            <a:spLocks noChangeShapeType="1"/>
          </p:cNvSpPr>
          <p:nvPr/>
        </p:nvSpPr>
        <p:spPr bwMode="auto">
          <a:xfrm flipH="1">
            <a:off x="6705600" y="21717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101" name="Line 19"/>
          <p:cNvSpPr>
            <a:spLocks noChangeShapeType="1"/>
          </p:cNvSpPr>
          <p:nvPr/>
        </p:nvSpPr>
        <p:spPr bwMode="auto">
          <a:xfrm flipV="1">
            <a:off x="6096000" y="4400550"/>
            <a:ext cx="2032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89102" name="Text Box 20"/>
          <p:cNvSpPr txBox="1">
            <a:spLocks noChangeArrowheads="1"/>
          </p:cNvSpPr>
          <p:nvPr/>
        </p:nvSpPr>
        <p:spPr bwMode="auto">
          <a:xfrm>
            <a:off x="3429000" y="1447800"/>
            <a:ext cx="21002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000" b="0">
                <a:solidFill>
                  <a:schemeClr val="tx1"/>
                </a:solidFill>
                <a:latin typeface="GillSans" charset="0"/>
              </a:rPr>
              <a:t> </a:t>
            </a: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Data Storage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(Register File)</a:t>
            </a:r>
          </a:p>
        </p:txBody>
      </p:sp>
      <p:sp>
        <p:nvSpPr>
          <p:cNvPr id="89103" name="Text Box 21"/>
          <p:cNvSpPr txBox="1">
            <a:spLocks noChangeArrowheads="1"/>
          </p:cNvSpPr>
          <p:nvPr/>
        </p:nvSpPr>
        <p:spPr bwMode="auto">
          <a:xfrm>
            <a:off x="3860800" y="3714750"/>
            <a:ext cx="10366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ALU</a:t>
            </a:r>
          </a:p>
        </p:txBody>
      </p:sp>
      <p:sp>
        <p:nvSpPr>
          <p:cNvPr id="89104" name="Text Box 22"/>
          <p:cNvSpPr txBox="1">
            <a:spLocks noChangeArrowheads="1"/>
          </p:cNvSpPr>
          <p:nvPr/>
        </p:nvSpPr>
        <p:spPr bwMode="auto">
          <a:xfrm>
            <a:off x="2540000" y="2686050"/>
            <a:ext cx="5159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A</a:t>
            </a:r>
          </a:p>
        </p:txBody>
      </p:sp>
      <p:sp>
        <p:nvSpPr>
          <p:cNvPr id="89105" name="Text Box 23"/>
          <p:cNvSpPr txBox="1">
            <a:spLocks noChangeArrowheads="1"/>
          </p:cNvSpPr>
          <p:nvPr/>
        </p:nvSpPr>
        <p:spPr bwMode="auto">
          <a:xfrm>
            <a:off x="5689600" y="2686050"/>
            <a:ext cx="5159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B</a:t>
            </a:r>
          </a:p>
        </p:txBody>
      </p:sp>
      <p:sp>
        <p:nvSpPr>
          <p:cNvPr id="89106" name="Text Box 24"/>
          <p:cNvSpPr txBox="1">
            <a:spLocks noChangeArrowheads="1"/>
          </p:cNvSpPr>
          <p:nvPr/>
        </p:nvSpPr>
        <p:spPr bwMode="auto">
          <a:xfrm>
            <a:off x="7721600" y="2686050"/>
            <a:ext cx="539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C</a:t>
            </a:r>
          </a:p>
        </p:txBody>
      </p:sp>
      <p:sp>
        <p:nvSpPr>
          <p:cNvPr id="89107" name="Text Box 25"/>
          <p:cNvSpPr txBox="1">
            <a:spLocks noChangeArrowheads="1"/>
          </p:cNvSpPr>
          <p:nvPr/>
        </p:nvSpPr>
        <p:spPr bwMode="auto">
          <a:xfrm>
            <a:off x="5994400" y="4000500"/>
            <a:ext cx="698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257203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F9DC21-E943-48C8-B9E3-043C04116505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188913"/>
            <a:ext cx="7056437" cy="935037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fa-IR" smtClean="0"/>
              <a:t>A Simple Reconfigurable Circuit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581525"/>
            <a:ext cx="8199437" cy="1866900"/>
          </a:xfrm>
          <a:noFill/>
        </p:spPr>
        <p:txBody>
          <a:bodyPr lIns="90488" tIns="44450" rIns="90488" bIns="44450"/>
          <a:lstStyle/>
          <a:p>
            <a:pPr marL="685800" lvl="1" indent="-228600" eaLnBrk="1" hangingPunct="1"/>
            <a:r>
              <a:rPr lang="en-US" altLang="fa-IR" sz="2600" dirty="0" smtClean="0"/>
              <a:t> Functional unit optimized to perform a special task. </a:t>
            </a:r>
            <a:endParaRPr lang="en-US" altLang="fa-IR" dirty="0" smtClean="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5181600" y="2212975"/>
            <a:ext cx="3048000" cy="1050925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sp>
        <p:nvSpPr>
          <p:cNvPr id="91142" name="Text Box 5"/>
          <p:cNvSpPr txBox="1">
            <a:spLocks noChangeArrowheads="1"/>
          </p:cNvSpPr>
          <p:nvPr/>
        </p:nvSpPr>
        <p:spPr bwMode="auto">
          <a:xfrm>
            <a:off x="5943600" y="2362200"/>
            <a:ext cx="1676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Functional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Tekton" pitchFamily="34" charset="0"/>
              </a:rPr>
              <a:t>     Unit</a:t>
            </a:r>
          </a:p>
        </p:txBody>
      </p:sp>
      <p:grpSp>
        <p:nvGrpSpPr>
          <p:cNvPr id="91143" name="Group 6"/>
          <p:cNvGrpSpPr>
            <a:grpSpLocks/>
          </p:cNvGrpSpPr>
          <p:nvPr/>
        </p:nvGrpSpPr>
        <p:grpSpPr bwMode="auto">
          <a:xfrm>
            <a:off x="6051550" y="1639888"/>
            <a:ext cx="1308100" cy="573087"/>
            <a:chOff x="2832" y="912"/>
            <a:chExt cx="720" cy="576"/>
          </a:xfrm>
        </p:grpSpPr>
        <p:sp>
          <p:nvSpPr>
            <p:cNvPr id="91155" name="Line 7"/>
            <p:cNvSpPr>
              <a:spLocks noChangeShapeType="1"/>
            </p:cNvSpPr>
            <p:nvPr/>
          </p:nvSpPr>
          <p:spPr bwMode="auto">
            <a:xfrm>
              <a:off x="3552" y="912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91156" name="Line 8"/>
            <p:cNvSpPr>
              <a:spLocks noChangeShapeType="1"/>
            </p:cNvSpPr>
            <p:nvPr/>
          </p:nvSpPr>
          <p:spPr bwMode="auto">
            <a:xfrm>
              <a:off x="2832" y="912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</p:grpSp>
      <p:grpSp>
        <p:nvGrpSpPr>
          <p:cNvPr id="91144" name="Group 9"/>
          <p:cNvGrpSpPr>
            <a:grpSpLocks/>
          </p:cNvGrpSpPr>
          <p:nvPr/>
        </p:nvGrpSpPr>
        <p:grpSpPr bwMode="auto">
          <a:xfrm>
            <a:off x="6140450" y="3263900"/>
            <a:ext cx="1306513" cy="573088"/>
            <a:chOff x="2832" y="912"/>
            <a:chExt cx="720" cy="576"/>
          </a:xfrm>
        </p:grpSpPr>
        <p:sp>
          <p:nvSpPr>
            <p:cNvPr id="91153" name="Line 10"/>
            <p:cNvSpPr>
              <a:spLocks noChangeShapeType="1"/>
            </p:cNvSpPr>
            <p:nvPr/>
          </p:nvSpPr>
          <p:spPr bwMode="auto">
            <a:xfrm>
              <a:off x="3552" y="912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91154" name="Line 11"/>
            <p:cNvSpPr>
              <a:spLocks noChangeShapeType="1"/>
            </p:cNvSpPr>
            <p:nvPr/>
          </p:nvSpPr>
          <p:spPr bwMode="auto">
            <a:xfrm>
              <a:off x="2832" y="912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</p:grpSp>
      <p:grpSp>
        <p:nvGrpSpPr>
          <p:cNvPr id="91145" name="Group 12"/>
          <p:cNvGrpSpPr>
            <a:grpSpLocks/>
          </p:cNvGrpSpPr>
          <p:nvPr/>
        </p:nvGrpSpPr>
        <p:grpSpPr bwMode="auto">
          <a:xfrm>
            <a:off x="5878513" y="1257300"/>
            <a:ext cx="1847850" cy="342900"/>
            <a:chOff x="2688" y="912"/>
            <a:chExt cx="1018" cy="344"/>
          </a:xfrm>
        </p:grpSpPr>
        <p:sp>
          <p:nvSpPr>
            <p:cNvPr id="91151" name="Text Box 13"/>
            <p:cNvSpPr txBox="1">
              <a:spLocks noChangeArrowheads="1"/>
            </p:cNvSpPr>
            <p:nvPr/>
          </p:nvSpPr>
          <p:spPr bwMode="auto">
            <a:xfrm>
              <a:off x="2688" y="912"/>
              <a:ext cx="285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b="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1152" name="Text Box 14"/>
            <p:cNvSpPr txBox="1">
              <a:spLocks noChangeArrowheads="1"/>
            </p:cNvSpPr>
            <p:nvPr/>
          </p:nvSpPr>
          <p:spPr bwMode="auto">
            <a:xfrm>
              <a:off x="3360" y="912"/>
              <a:ext cx="346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b="0">
                  <a:solidFill>
                    <a:schemeClr val="tx1"/>
                  </a:solidFill>
                  <a:latin typeface="Tekton" pitchFamily="34" charset="0"/>
                </a:rPr>
                <a:t> B</a:t>
              </a:r>
            </a:p>
          </p:txBody>
        </p:sp>
      </p:grpSp>
      <p:grpSp>
        <p:nvGrpSpPr>
          <p:cNvPr id="91146" name="Group 15"/>
          <p:cNvGrpSpPr>
            <a:grpSpLocks/>
          </p:cNvGrpSpPr>
          <p:nvPr/>
        </p:nvGrpSpPr>
        <p:grpSpPr bwMode="auto">
          <a:xfrm>
            <a:off x="5964238" y="3884613"/>
            <a:ext cx="1803400" cy="342900"/>
            <a:chOff x="2688" y="912"/>
            <a:chExt cx="994" cy="344"/>
          </a:xfrm>
        </p:grpSpPr>
        <p:sp>
          <p:nvSpPr>
            <p:cNvPr id="91149" name="Text Box 16"/>
            <p:cNvSpPr txBox="1">
              <a:spLocks noChangeArrowheads="1"/>
            </p:cNvSpPr>
            <p:nvPr/>
          </p:nvSpPr>
          <p:spPr bwMode="auto">
            <a:xfrm>
              <a:off x="2688" y="912"/>
              <a:ext cx="297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b="0">
                  <a:solidFill>
                    <a:schemeClr val="tx1"/>
                  </a:solidFill>
                  <a:latin typeface="Tekton" pitchFamily="34" charset="0"/>
                </a:rPr>
                <a:t>H</a:t>
              </a:r>
            </a:p>
          </p:txBody>
        </p:sp>
        <p:sp>
          <p:nvSpPr>
            <p:cNvPr id="91150" name="Text Box 17"/>
            <p:cNvSpPr txBox="1">
              <a:spLocks noChangeArrowheads="1"/>
            </p:cNvSpPr>
            <p:nvPr/>
          </p:nvSpPr>
          <p:spPr bwMode="auto">
            <a:xfrm>
              <a:off x="3360" y="912"/>
              <a:ext cx="322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b="0">
                  <a:solidFill>
                    <a:schemeClr val="tx1"/>
                  </a:solidFill>
                  <a:latin typeface="Tekton" pitchFamily="34" charset="0"/>
                </a:rPr>
                <a:t> L</a:t>
              </a:r>
            </a:p>
          </p:txBody>
        </p:sp>
      </p:grpSp>
      <p:sp>
        <p:nvSpPr>
          <p:cNvPr id="91147" name="Text Box 18"/>
          <p:cNvSpPr txBox="1">
            <a:spLocks noChangeArrowheads="1"/>
          </p:cNvSpPr>
          <p:nvPr/>
        </p:nvSpPr>
        <p:spPr bwMode="auto">
          <a:xfrm>
            <a:off x="1676400" y="1295400"/>
            <a:ext cx="149701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if (A &gt; B)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  H = A;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  L =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else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  H = B;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  L = A;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fa-IR" b="0">
                <a:solidFill>
                  <a:schemeClr val="tx1"/>
                </a:solidFill>
                <a:latin typeface="Franklin Gothic Demi" panose="020B0703020102020204" pitchFamily="34" charset="0"/>
              </a:rPr>
              <a:t>}</a:t>
            </a:r>
          </a:p>
        </p:txBody>
      </p:sp>
      <p:sp>
        <p:nvSpPr>
          <p:cNvPr id="91148" name="Line 19"/>
          <p:cNvSpPr>
            <a:spLocks noChangeShapeType="1"/>
          </p:cNvSpPr>
          <p:nvPr/>
        </p:nvSpPr>
        <p:spPr bwMode="auto">
          <a:xfrm>
            <a:off x="3556000" y="2971800"/>
            <a:ext cx="1016000" cy="0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8665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538906-49DE-4F7F-AFB5-8737FE54CFE7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81075"/>
            <a:ext cx="7769225" cy="221773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GB" altLang="fa-IR" dirty="0" smtClean="0"/>
              <a:t>Structure</a:t>
            </a:r>
          </a:p>
          <a:p>
            <a:pPr marL="765175" lvl="1" indent="-231775" defTabSz="449263" eaLnBrk="1" hangingPunct="1">
              <a:lnSpc>
                <a:spcPct val="93000"/>
              </a:lnSpc>
            </a:pPr>
            <a:r>
              <a:rPr lang="en-GB" altLang="fa-IR" dirty="0" smtClean="0"/>
              <a:t>A </a:t>
            </a:r>
            <a:r>
              <a:rPr lang="en-GB" altLang="fa-IR" dirty="0" smtClean="0">
                <a:solidFill>
                  <a:srgbClr val="669900"/>
                </a:solidFill>
              </a:rPr>
              <a:t>memory</a:t>
            </a:r>
            <a:r>
              <a:rPr lang="en-GB" altLang="fa-IR" dirty="0" smtClean="0"/>
              <a:t> for storing program and data and instructions. </a:t>
            </a:r>
          </a:p>
          <a:p>
            <a:pPr marL="765175" lvl="1" indent="-231775" defTabSz="449263" eaLnBrk="1" hangingPunct="1">
              <a:lnSpc>
                <a:spcPct val="93000"/>
              </a:lnSpc>
            </a:pPr>
            <a:r>
              <a:rPr lang="en-GB" altLang="fa-IR" dirty="0" smtClean="0"/>
              <a:t>A </a:t>
            </a:r>
            <a:r>
              <a:rPr lang="en-GB" altLang="fa-IR" dirty="0" smtClean="0">
                <a:solidFill>
                  <a:srgbClr val="669900"/>
                </a:solidFill>
              </a:rPr>
              <a:t>control unit</a:t>
            </a:r>
            <a:r>
              <a:rPr lang="en-GB" altLang="fa-IR" dirty="0" smtClean="0"/>
              <a:t> (control path) featuring a program counter  for controlling program execution</a:t>
            </a:r>
          </a:p>
          <a:p>
            <a:pPr marL="765175" lvl="1" indent="-231775" defTabSz="449263" eaLnBrk="1" hangingPunct="1">
              <a:lnSpc>
                <a:spcPct val="93000"/>
              </a:lnSpc>
            </a:pPr>
            <a:r>
              <a:rPr lang="en-GB" altLang="fa-IR" dirty="0" smtClean="0"/>
              <a:t>An </a:t>
            </a:r>
            <a:r>
              <a:rPr lang="en-GB" altLang="fa-IR" dirty="0" err="1" smtClean="0">
                <a:solidFill>
                  <a:srgbClr val="669900"/>
                </a:solidFill>
              </a:rPr>
              <a:t>ALU</a:t>
            </a:r>
            <a:r>
              <a:rPr lang="en-GB" altLang="fa-IR" dirty="0" smtClean="0"/>
              <a:t> for program execution</a:t>
            </a:r>
            <a:endParaRPr lang="de-DE" altLang="fa-IR" sz="2000" dirty="0" smtClean="0"/>
          </a:p>
        </p:txBody>
      </p:sp>
      <p:grpSp>
        <p:nvGrpSpPr>
          <p:cNvPr id="11268" name="Group 34"/>
          <p:cNvGrpSpPr>
            <a:grpSpLocks/>
          </p:cNvGrpSpPr>
          <p:nvPr/>
        </p:nvGrpSpPr>
        <p:grpSpPr bwMode="auto">
          <a:xfrm>
            <a:off x="2773363" y="3429000"/>
            <a:ext cx="4319587" cy="2816225"/>
            <a:chOff x="728" y="874"/>
            <a:chExt cx="4272" cy="2828"/>
          </a:xfrm>
        </p:grpSpPr>
        <p:sp>
          <p:nvSpPr>
            <p:cNvPr id="11270" name="Rectangle 7"/>
            <p:cNvSpPr>
              <a:spLocks noChangeArrowheads="1"/>
            </p:cNvSpPr>
            <p:nvPr/>
          </p:nvSpPr>
          <p:spPr bwMode="auto">
            <a:xfrm>
              <a:off x="728" y="1217"/>
              <a:ext cx="1680" cy="960"/>
            </a:xfrm>
            <a:prstGeom prst="rect">
              <a:avLst/>
            </a:prstGeom>
            <a:solidFill>
              <a:srgbClr val="DDDDDD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 dirty="0">
                  <a:solidFill>
                    <a:srgbClr val="000000"/>
                  </a:solidFill>
                </a:rPr>
                <a:t>Datapath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400" b="0" dirty="0">
                <a:solidFill>
                  <a:srgbClr val="000000"/>
                </a:solidFill>
              </a:endParaRP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11271" name="Rectangle 8"/>
            <p:cNvSpPr>
              <a:spLocks noChangeArrowheads="1"/>
            </p:cNvSpPr>
            <p:nvPr/>
          </p:nvSpPr>
          <p:spPr bwMode="auto">
            <a:xfrm>
              <a:off x="728" y="2513"/>
              <a:ext cx="1680" cy="960"/>
            </a:xfrm>
            <a:prstGeom prst="rect">
              <a:avLst/>
            </a:prstGeom>
            <a:solidFill>
              <a:srgbClr val="CC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400" b="0">
                <a:solidFill>
                  <a:srgbClr val="000000"/>
                </a:solidFill>
              </a:endParaRP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400" b="0">
                <a:solidFill>
                  <a:srgbClr val="000000"/>
                </a:solidFill>
              </a:endParaRP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Control path</a:t>
              </a:r>
            </a:p>
          </p:txBody>
        </p:sp>
        <p:sp>
          <p:nvSpPr>
            <p:cNvPr id="11272" name="Text Box 9"/>
            <p:cNvSpPr txBox="1">
              <a:spLocks noChangeArrowheads="1"/>
            </p:cNvSpPr>
            <p:nvPr/>
          </p:nvSpPr>
          <p:spPr bwMode="auto">
            <a:xfrm>
              <a:off x="728" y="913"/>
              <a:ext cx="168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200" b="0">
                  <a:solidFill>
                    <a:srgbClr val="000000"/>
                  </a:solidFill>
                </a:rPr>
                <a:t>Processor or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200" b="0">
                  <a:solidFill>
                    <a:srgbClr val="000000"/>
                  </a:solidFill>
                </a:rPr>
                <a:t>Central processing unit</a:t>
              </a:r>
            </a:p>
          </p:txBody>
        </p:sp>
        <p:sp>
          <p:nvSpPr>
            <p:cNvPr id="11273" name="Rectangle 10"/>
            <p:cNvSpPr>
              <a:spLocks noChangeArrowheads="1"/>
            </p:cNvSpPr>
            <p:nvPr/>
          </p:nvSpPr>
          <p:spPr bwMode="auto">
            <a:xfrm>
              <a:off x="2984" y="2705"/>
              <a:ext cx="576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fa-IR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4" name="Line 11"/>
            <p:cNvSpPr>
              <a:spLocks noChangeShapeType="1"/>
            </p:cNvSpPr>
            <p:nvPr/>
          </p:nvSpPr>
          <p:spPr bwMode="auto">
            <a:xfrm>
              <a:off x="1016" y="2177"/>
              <a:ext cx="1" cy="336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75" name="Line 12"/>
            <p:cNvSpPr>
              <a:spLocks noChangeShapeType="1"/>
            </p:cNvSpPr>
            <p:nvPr/>
          </p:nvSpPr>
          <p:spPr bwMode="auto">
            <a:xfrm flipV="1">
              <a:off x="872" y="2175"/>
              <a:ext cx="1" cy="340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76" name="Line 13"/>
            <p:cNvSpPr>
              <a:spLocks noChangeShapeType="1"/>
            </p:cNvSpPr>
            <p:nvPr/>
          </p:nvSpPr>
          <p:spPr bwMode="auto">
            <a:xfrm>
              <a:off x="2408" y="1409"/>
              <a:ext cx="1200" cy="1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77" name="Line 14"/>
            <p:cNvSpPr>
              <a:spLocks noChangeShapeType="1"/>
            </p:cNvSpPr>
            <p:nvPr/>
          </p:nvSpPr>
          <p:spPr bwMode="auto">
            <a:xfrm flipH="1">
              <a:off x="2406" y="1553"/>
              <a:ext cx="1204" cy="1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78" name="Rectangle 15"/>
            <p:cNvSpPr>
              <a:spLocks noChangeArrowheads="1"/>
            </p:cNvSpPr>
            <p:nvPr/>
          </p:nvSpPr>
          <p:spPr bwMode="auto">
            <a:xfrm>
              <a:off x="3608" y="1217"/>
              <a:ext cx="1392" cy="1632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800" b="0" dirty="0">
                <a:solidFill>
                  <a:srgbClr val="000000"/>
                </a:solidFill>
              </a:endParaRP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 dirty="0">
                  <a:solidFill>
                    <a:srgbClr val="000000"/>
                  </a:solidFill>
                </a:rPr>
                <a:t>Data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 dirty="0">
                  <a:solidFill>
                    <a:srgbClr val="000000"/>
                  </a:solidFill>
                </a:rPr>
                <a:t>and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 dirty="0">
                  <a:solidFill>
                    <a:srgbClr val="000000"/>
                  </a:solidFill>
                </a:rPr>
                <a:t>Instructions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fa-IR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11279" name="Rectangle 16"/>
            <p:cNvSpPr>
              <a:spLocks noChangeArrowheads="1"/>
            </p:cNvSpPr>
            <p:nvPr/>
          </p:nvSpPr>
          <p:spPr bwMode="auto">
            <a:xfrm>
              <a:off x="2600" y="2561"/>
              <a:ext cx="720" cy="432"/>
            </a:xfrm>
            <a:prstGeom prst="rect">
              <a:avLst/>
            </a:prstGeom>
            <a:solidFill>
              <a:srgbClr val="DDDDDD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Address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register</a:t>
              </a:r>
            </a:p>
          </p:txBody>
        </p:sp>
        <p:sp>
          <p:nvSpPr>
            <p:cNvPr id="11280" name="Text Box 17"/>
            <p:cNvSpPr txBox="1">
              <a:spLocks noChangeArrowheads="1"/>
            </p:cNvSpPr>
            <p:nvPr/>
          </p:nvSpPr>
          <p:spPr bwMode="auto">
            <a:xfrm>
              <a:off x="3608" y="913"/>
              <a:ext cx="1392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200" b="0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11281" name="Rectangle 18"/>
            <p:cNvSpPr>
              <a:spLocks noChangeArrowheads="1"/>
            </p:cNvSpPr>
            <p:nvPr/>
          </p:nvSpPr>
          <p:spPr bwMode="auto">
            <a:xfrm>
              <a:off x="824" y="2609"/>
              <a:ext cx="912" cy="336"/>
            </a:xfrm>
            <a:prstGeom prst="rect">
              <a:avLst/>
            </a:prstGeom>
            <a:solidFill>
              <a:srgbClr val="F8F8F8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200" b="0" dirty="0">
                  <a:solidFill>
                    <a:srgbClr val="000000"/>
                  </a:solidFill>
                </a:rPr>
                <a:t>Instruction</a:t>
              </a:r>
            </a:p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200" b="0" dirty="0">
                  <a:solidFill>
                    <a:srgbClr val="000000"/>
                  </a:solidFill>
                </a:rPr>
                <a:t>register</a:t>
              </a:r>
            </a:p>
          </p:txBody>
        </p:sp>
        <p:sp>
          <p:nvSpPr>
            <p:cNvPr id="11282" name="Rectangle 19"/>
            <p:cNvSpPr>
              <a:spLocks noChangeArrowheads="1"/>
            </p:cNvSpPr>
            <p:nvPr/>
          </p:nvSpPr>
          <p:spPr bwMode="auto">
            <a:xfrm>
              <a:off x="1928" y="2609"/>
              <a:ext cx="384" cy="336"/>
            </a:xfrm>
            <a:prstGeom prst="rect">
              <a:avLst/>
            </a:prstGeom>
            <a:solidFill>
              <a:srgbClr val="F8F8F8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PC</a:t>
              </a:r>
            </a:p>
          </p:txBody>
        </p:sp>
        <p:sp>
          <p:nvSpPr>
            <p:cNvPr id="11283" name="Line 20"/>
            <p:cNvSpPr>
              <a:spLocks noChangeShapeType="1"/>
            </p:cNvSpPr>
            <p:nvPr/>
          </p:nvSpPr>
          <p:spPr bwMode="auto">
            <a:xfrm>
              <a:off x="2312" y="2753"/>
              <a:ext cx="288" cy="1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84" name="Freeform 21"/>
            <p:cNvSpPr>
              <a:spLocks/>
            </p:cNvSpPr>
            <p:nvPr/>
          </p:nvSpPr>
          <p:spPr bwMode="auto">
            <a:xfrm>
              <a:off x="1352" y="1553"/>
              <a:ext cx="1632" cy="720"/>
            </a:xfrm>
            <a:custGeom>
              <a:avLst/>
              <a:gdLst>
                <a:gd name="T0" fmla="*/ 2147483646 w 432"/>
                <a:gd name="T1" fmla="*/ 0 h 384"/>
                <a:gd name="T2" fmla="*/ 2147483646 w 432"/>
                <a:gd name="T3" fmla="*/ 1359418 h 384"/>
                <a:gd name="T4" fmla="*/ 0 w 432"/>
                <a:gd name="T5" fmla="*/ 1359418 h 384"/>
                <a:gd name="T6" fmla="*/ 0 60000 65536"/>
                <a:gd name="T7" fmla="*/ 0 60000 65536"/>
                <a:gd name="T8" fmla="*/ 0 60000 65536"/>
                <a:gd name="T9" fmla="*/ 0 w 432"/>
                <a:gd name="T10" fmla="*/ 0 h 384"/>
                <a:gd name="T11" fmla="*/ 432 w 432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384">
                  <a:moveTo>
                    <a:pt x="432" y="0"/>
                  </a:moveTo>
                  <a:lnTo>
                    <a:pt x="432" y="384"/>
                  </a:lnTo>
                  <a:lnTo>
                    <a:pt x="0" y="384"/>
                  </a:lnTo>
                </a:path>
              </a:pathLst>
            </a:custGeom>
            <a:noFill/>
            <a:ln w="180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1285" name="Line 22"/>
            <p:cNvSpPr>
              <a:spLocks noChangeShapeType="1"/>
            </p:cNvSpPr>
            <p:nvPr/>
          </p:nvSpPr>
          <p:spPr bwMode="auto">
            <a:xfrm>
              <a:off x="1352" y="2273"/>
              <a:ext cx="1" cy="336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86" name="Freeform 23"/>
            <p:cNvSpPr>
              <a:spLocks noChangeArrowheads="1"/>
            </p:cNvSpPr>
            <p:nvPr/>
          </p:nvSpPr>
          <p:spPr bwMode="auto">
            <a:xfrm>
              <a:off x="1496" y="2417"/>
              <a:ext cx="1488" cy="192"/>
            </a:xfrm>
            <a:custGeom>
              <a:avLst/>
              <a:gdLst>
                <a:gd name="T0" fmla="*/ 0 w 1488"/>
                <a:gd name="T1" fmla="*/ 192 h 192"/>
                <a:gd name="T2" fmla="*/ 0 w 1488"/>
                <a:gd name="T3" fmla="*/ 0 h 192"/>
                <a:gd name="T4" fmla="*/ 1488 w 1488"/>
                <a:gd name="T5" fmla="*/ 0 h 192"/>
                <a:gd name="T6" fmla="*/ 0 60000 65536"/>
                <a:gd name="T7" fmla="*/ 0 60000 65536"/>
                <a:gd name="T8" fmla="*/ 0 60000 65536"/>
                <a:gd name="T9" fmla="*/ 0 w 1488"/>
                <a:gd name="T10" fmla="*/ 0 h 192"/>
                <a:gd name="T11" fmla="*/ 1488 w 14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88" h="192">
                  <a:moveTo>
                    <a:pt x="0" y="192"/>
                  </a:moveTo>
                  <a:lnTo>
                    <a:pt x="0" y="0"/>
                  </a:lnTo>
                  <a:lnTo>
                    <a:pt x="1488" y="0"/>
                  </a:lnTo>
                </a:path>
              </a:pathLst>
            </a:custGeom>
            <a:noFill/>
            <a:ln w="180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1287" name="Line 24"/>
            <p:cNvSpPr>
              <a:spLocks noChangeShapeType="1"/>
            </p:cNvSpPr>
            <p:nvPr/>
          </p:nvSpPr>
          <p:spPr bwMode="auto">
            <a:xfrm>
              <a:off x="2984" y="2417"/>
              <a:ext cx="1" cy="144"/>
            </a:xfrm>
            <a:prstGeom prst="line">
              <a:avLst/>
            </a:prstGeom>
            <a:noFill/>
            <a:ln w="180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88" name="Freeform 25"/>
            <p:cNvSpPr>
              <a:spLocks noChangeArrowheads="1"/>
            </p:cNvSpPr>
            <p:nvPr/>
          </p:nvSpPr>
          <p:spPr bwMode="auto">
            <a:xfrm flipV="1">
              <a:off x="2984" y="2992"/>
              <a:ext cx="1296" cy="192"/>
            </a:xfrm>
            <a:custGeom>
              <a:avLst/>
              <a:gdLst>
                <a:gd name="T0" fmla="*/ 0 w 1488"/>
                <a:gd name="T1" fmla="*/ 192 h 192"/>
                <a:gd name="T2" fmla="*/ 0 w 1488"/>
                <a:gd name="T3" fmla="*/ 0 h 192"/>
                <a:gd name="T4" fmla="*/ 247 w 1488"/>
                <a:gd name="T5" fmla="*/ 0 h 192"/>
                <a:gd name="T6" fmla="*/ 0 60000 65536"/>
                <a:gd name="T7" fmla="*/ 0 60000 65536"/>
                <a:gd name="T8" fmla="*/ 0 60000 65536"/>
                <a:gd name="T9" fmla="*/ 0 w 1488"/>
                <a:gd name="T10" fmla="*/ 0 h 192"/>
                <a:gd name="T11" fmla="*/ 1488 w 14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88" h="192">
                  <a:moveTo>
                    <a:pt x="0" y="192"/>
                  </a:moveTo>
                  <a:lnTo>
                    <a:pt x="0" y="0"/>
                  </a:lnTo>
                  <a:lnTo>
                    <a:pt x="1488" y="0"/>
                  </a:lnTo>
                </a:path>
              </a:pathLst>
            </a:custGeom>
            <a:noFill/>
            <a:ln w="180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1289" name="Line 26"/>
            <p:cNvSpPr>
              <a:spLocks noChangeShapeType="1"/>
            </p:cNvSpPr>
            <p:nvPr/>
          </p:nvSpPr>
          <p:spPr bwMode="auto">
            <a:xfrm flipV="1">
              <a:off x="4280" y="2847"/>
              <a:ext cx="1" cy="3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90" name="Line 27"/>
            <p:cNvSpPr>
              <a:spLocks noChangeShapeType="1"/>
            </p:cNvSpPr>
            <p:nvPr/>
          </p:nvSpPr>
          <p:spPr bwMode="auto">
            <a:xfrm>
              <a:off x="3414" y="874"/>
              <a:ext cx="1" cy="2828"/>
            </a:xfrm>
            <a:prstGeom prst="line">
              <a:avLst/>
            </a:prstGeom>
            <a:noFill/>
            <a:ln w="19080">
              <a:solidFill>
                <a:srgbClr val="0066CC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291" name="Text Box 28"/>
            <p:cNvSpPr txBox="1">
              <a:spLocks noChangeArrowheads="1"/>
            </p:cNvSpPr>
            <p:nvPr/>
          </p:nvSpPr>
          <p:spPr bwMode="auto">
            <a:xfrm>
              <a:off x="3634" y="1360"/>
              <a:ext cx="550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11292" name="Text Box 29"/>
            <p:cNvSpPr txBox="1">
              <a:spLocks noChangeArrowheads="1"/>
            </p:cNvSpPr>
            <p:nvPr/>
          </p:nvSpPr>
          <p:spPr bwMode="auto">
            <a:xfrm>
              <a:off x="3976" y="2621"/>
              <a:ext cx="823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Address</a:t>
              </a:r>
            </a:p>
          </p:txBody>
        </p:sp>
        <p:sp>
          <p:nvSpPr>
            <p:cNvPr id="11293" name="Rectangle 30"/>
            <p:cNvSpPr>
              <a:spLocks noChangeArrowheads="1"/>
            </p:cNvSpPr>
            <p:nvPr/>
          </p:nvSpPr>
          <p:spPr bwMode="auto">
            <a:xfrm>
              <a:off x="1129" y="1734"/>
              <a:ext cx="912" cy="336"/>
            </a:xfrm>
            <a:prstGeom prst="rect">
              <a:avLst/>
            </a:prstGeom>
            <a:solidFill>
              <a:srgbClr val="F8F8F8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72000" tIns="72000" rIns="72000" bIns="72000" anchor="ctr"/>
            <a:lstStyle>
              <a:lvl1pPr defTabSz="449263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449263">
                <a:spcBef>
                  <a:spcPct val="20000"/>
                </a:spcBef>
                <a:buFont typeface="Wingdings" panose="05000000000000000000" pitchFamily="2" charset="2"/>
                <a:buChar char="Ø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49263">
                <a:spcBef>
                  <a:spcPct val="20000"/>
                </a:spcBef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44926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fa-IR" sz="1400" b="0">
                  <a:solidFill>
                    <a:srgbClr val="000000"/>
                  </a:solidFill>
                </a:rPr>
                <a:t>Registers</a:t>
              </a:r>
            </a:p>
          </p:txBody>
        </p:sp>
        <p:grpSp>
          <p:nvGrpSpPr>
            <p:cNvPr id="11294" name="Group 31"/>
            <p:cNvGrpSpPr>
              <a:grpSpLocks/>
            </p:cNvGrpSpPr>
            <p:nvPr/>
          </p:nvGrpSpPr>
          <p:grpSpPr bwMode="auto">
            <a:xfrm>
              <a:off x="3152" y="1390"/>
              <a:ext cx="45" cy="1164"/>
              <a:chOff x="3152" y="1390"/>
              <a:chExt cx="45" cy="1164"/>
            </a:xfrm>
          </p:grpSpPr>
          <p:sp>
            <p:nvSpPr>
              <p:cNvPr id="11295" name="Line 32"/>
              <p:cNvSpPr>
                <a:spLocks noChangeShapeType="1"/>
              </p:cNvSpPr>
              <p:nvPr/>
            </p:nvSpPr>
            <p:spPr bwMode="auto">
              <a:xfrm>
                <a:off x="3174" y="1412"/>
                <a:ext cx="1" cy="1143"/>
              </a:xfrm>
              <a:prstGeom prst="line">
                <a:avLst/>
              </a:prstGeom>
              <a:noFill/>
              <a:ln w="180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a-IR"/>
              </a:p>
            </p:txBody>
          </p:sp>
          <p:sp>
            <p:nvSpPr>
              <p:cNvPr id="11296" name="Oval 33"/>
              <p:cNvSpPr>
                <a:spLocks noChangeArrowheads="1"/>
              </p:cNvSpPr>
              <p:nvPr/>
            </p:nvSpPr>
            <p:spPr bwMode="auto">
              <a:xfrm>
                <a:off x="3152" y="1390"/>
                <a:ext cx="46" cy="48"/>
              </a:xfrm>
              <a:prstGeom prst="ellipse">
                <a:avLst/>
              </a:prstGeom>
              <a:solidFill>
                <a:srgbClr val="000000"/>
              </a:solidFill>
              <a:ln w="180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 b="1">
                    <a:solidFill>
                      <a:srgbClr val="FF505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20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−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DE" altLang="fa-IR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1269" name="Rectangle 35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The Von Neumann Computer</a:t>
            </a:r>
            <a:endParaRPr lang="de-DE" altLang="fa-I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C6D6B3-9D29-42D4-9F48-2A1B64605D0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09675" y="333375"/>
            <a:ext cx="6724650" cy="460375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fa-IR" smtClean="0"/>
              <a:t>Example: Bubblesort (Spacial)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29250"/>
            <a:ext cx="8026400" cy="1028700"/>
          </a:xfrm>
          <a:noFill/>
        </p:spPr>
        <p:txBody>
          <a:bodyPr lIns="90488" tIns="44450" rIns="90488" bIns="44450"/>
          <a:lstStyle/>
          <a:p>
            <a:pPr marL="685800" lvl="1" indent="-228600" eaLnBrk="1" hangingPunct="1"/>
            <a:r>
              <a:rPr lang="en-US" altLang="fa-IR" sz="2600" smtClean="0"/>
              <a:t>Adapt interconnect to problem.</a:t>
            </a:r>
          </a:p>
          <a:p>
            <a:pPr marL="685800" lvl="1" indent="-228600" eaLnBrk="1" hangingPunct="1"/>
            <a:r>
              <a:rPr lang="en-US" altLang="fa-IR" sz="2600" smtClean="0"/>
              <a:t>Take advantage of parallelism.</a:t>
            </a:r>
            <a:endParaRPr lang="en-US" altLang="fa-IR" smtClean="0"/>
          </a:p>
        </p:txBody>
      </p:sp>
      <p:sp>
        <p:nvSpPr>
          <p:cNvPr id="93189" name="Line 4"/>
          <p:cNvSpPr>
            <a:spLocks noChangeShapeType="1"/>
          </p:cNvSpPr>
          <p:nvPr/>
        </p:nvSpPr>
        <p:spPr bwMode="auto">
          <a:xfrm>
            <a:off x="2071688" y="10048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190" name="Line 5"/>
          <p:cNvSpPr>
            <a:spLocks noChangeShapeType="1"/>
          </p:cNvSpPr>
          <p:nvPr/>
        </p:nvSpPr>
        <p:spPr bwMode="auto">
          <a:xfrm>
            <a:off x="3087688" y="10048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191" name="Rectangle 6"/>
          <p:cNvSpPr>
            <a:spLocks noChangeArrowheads="1"/>
          </p:cNvSpPr>
          <p:nvPr/>
        </p:nvSpPr>
        <p:spPr bwMode="auto">
          <a:xfrm>
            <a:off x="1462088" y="1290638"/>
            <a:ext cx="2235200" cy="7429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93192" name="Group 7"/>
          <p:cNvGrpSpPr>
            <a:grpSpLocks/>
          </p:cNvGrpSpPr>
          <p:nvPr/>
        </p:nvGrpSpPr>
        <p:grpSpPr bwMode="auto">
          <a:xfrm>
            <a:off x="1868488" y="1347788"/>
            <a:ext cx="1544637" cy="396875"/>
            <a:chOff x="768" y="1344"/>
            <a:chExt cx="730" cy="332"/>
          </a:xfrm>
        </p:grpSpPr>
        <p:sp>
          <p:nvSpPr>
            <p:cNvPr id="93247" name="Text Box 8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3248" name="Text Box 9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B</a:t>
              </a:r>
            </a:p>
          </p:txBody>
        </p:sp>
      </p:grpSp>
      <p:grpSp>
        <p:nvGrpSpPr>
          <p:cNvPr id="93193" name="Group 10"/>
          <p:cNvGrpSpPr>
            <a:grpSpLocks/>
          </p:cNvGrpSpPr>
          <p:nvPr/>
        </p:nvGrpSpPr>
        <p:grpSpPr bwMode="auto">
          <a:xfrm>
            <a:off x="1868488" y="1747838"/>
            <a:ext cx="1544637" cy="396875"/>
            <a:chOff x="768" y="1344"/>
            <a:chExt cx="730" cy="346"/>
          </a:xfrm>
        </p:grpSpPr>
        <p:sp>
          <p:nvSpPr>
            <p:cNvPr id="93245" name="Text Box 11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H</a:t>
              </a:r>
            </a:p>
          </p:txBody>
        </p:sp>
        <p:sp>
          <p:nvSpPr>
            <p:cNvPr id="93246" name="Text Box 12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L</a:t>
              </a:r>
            </a:p>
          </p:txBody>
        </p:sp>
      </p:grpSp>
      <p:sp>
        <p:nvSpPr>
          <p:cNvPr id="93194" name="Rectangle 13"/>
          <p:cNvSpPr>
            <a:spLocks noChangeArrowheads="1"/>
          </p:cNvSpPr>
          <p:nvPr/>
        </p:nvSpPr>
        <p:spPr bwMode="auto">
          <a:xfrm>
            <a:off x="5526088" y="1290638"/>
            <a:ext cx="2235200" cy="7429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93195" name="Group 14"/>
          <p:cNvGrpSpPr>
            <a:grpSpLocks/>
          </p:cNvGrpSpPr>
          <p:nvPr/>
        </p:nvGrpSpPr>
        <p:grpSpPr bwMode="auto">
          <a:xfrm>
            <a:off x="5932488" y="1347788"/>
            <a:ext cx="1544637" cy="396875"/>
            <a:chOff x="768" y="1344"/>
            <a:chExt cx="730" cy="332"/>
          </a:xfrm>
        </p:grpSpPr>
        <p:sp>
          <p:nvSpPr>
            <p:cNvPr id="93243" name="Text Box 15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3244" name="Text Box 16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B</a:t>
              </a:r>
            </a:p>
          </p:txBody>
        </p:sp>
      </p:grpSp>
      <p:grpSp>
        <p:nvGrpSpPr>
          <p:cNvPr id="93196" name="Group 17"/>
          <p:cNvGrpSpPr>
            <a:grpSpLocks/>
          </p:cNvGrpSpPr>
          <p:nvPr/>
        </p:nvGrpSpPr>
        <p:grpSpPr bwMode="auto">
          <a:xfrm>
            <a:off x="5932488" y="1747838"/>
            <a:ext cx="1544637" cy="396875"/>
            <a:chOff x="768" y="1344"/>
            <a:chExt cx="730" cy="346"/>
          </a:xfrm>
        </p:grpSpPr>
        <p:sp>
          <p:nvSpPr>
            <p:cNvPr id="93241" name="Text Box 18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H</a:t>
              </a:r>
            </a:p>
          </p:txBody>
        </p:sp>
        <p:sp>
          <p:nvSpPr>
            <p:cNvPr id="93242" name="Text Box 19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L</a:t>
              </a:r>
            </a:p>
          </p:txBody>
        </p:sp>
      </p:grpSp>
      <p:sp>
        <p:nvSpPr>
          <p:cNvPr id="93197" name="Rectangle 20"/>
          <p:cNvSpPr>
            <a:spLocks noChangeArrowheads="1"/>
          </p:cNvSpPr>
          <p:nvPr/>
        </p:nvSpPr>
        <p:spPr bwMode="auto">
          <a:xfrm>
            <a:off x="1462088" y="2719388"/>
            <a:ext cx="2235200" cy="7429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93198" name="Group 21"/>
          <p:cNvGrpSpPr>
            <a:grpSpLocks/>
          </p:cNvGrpSpPr>
          <p:nvPr/>
        </p:nvGrpSpPr>
        <p:grpSpPr bwMode="auto">
          <a:xfrm>
            <a:off x="1868488" y="2776538"/>
            <a:ext cx="1544637" cy="396875"/>
            <a:chOff x="768" y="1344"/>
            <a:chExt cx="730" cy="332"/>
          </a:xfrm>
        </p:grpSpPr>
        <p:sp>
          <p:nvSpPr>
            <p:cNvPr id="93239" name="Text Box 22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3240" name="Text Box 23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B</a:t>
              </a:r>
            </a:p>
          </p:txBody>
        </p:sp>
      </p:grpSp>
      <p:grpSp>
        <p:nvGrpSpPr>
          <p:cNvPr id="93199" name="Group 24"/>
          <p:cNvGrpSpPr>
            <a:grpSpLocks/>
          </p:cNvGrpSpPr>
          <p:nvPr/>
        </p:nvGrpSpPr>
        <p:grpSpPr bwMode="auto">
          <a:xfrm>
            <a:off x="1868488" y="3176588"/>
            <a:ext cx="1544637" cy="396875"/>
            <a:chOff x="768" y="1344"/>
            <a:chExt cx="730" cy="346"/>
          </a:xfrm>
        </p:grpSpPr>
        <p:sp>
          <p:nvSpPr>
            <p:cNvPr id="93237" name="Text Box 25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H</a:t>
              </a:r>
            </a:p>
          </p:txBody>
        </p:sp>
        <p:sp>
          <p:nvSpPr>
            <p:cNvPr id="93238" name="Text Box 26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L</a:t>
              </a:r>
            </a:p>
          </p:txBody>
        </p:sp>
      </p:grpSp>
      <p:sp>
        <p:nvSpPr>
          <p:cNvPr id="93200" name="Rectangle 27"/>
          <p:cNvSpPr>
            <a:spLocks noChangeArrowheads="1"/>
          </p:cNvSpPr>
          <p:nvPr/>
        </p:nvSpPr>
        <p:spPr bwMode="auto">
          <a:xfrm>
            <a:off x="3494088" y="4033838"/>
            <a:ext cx="2235200" cy="7429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93201" name="Group 28"/>
          <p:cNvGrpSpPr>
            <a:grpSpLocks/>
          </p:cNvGrpSpPr>
          <p:nvPr/>
        </p:nvGrpSpPr>
        <p:grpSpPr bwMode="auto">
          <a:xfrm>
            <a:off x="3900488" y="4090988"/>
            <a:ext cx="1544637" cy="396875"/>
            <a:chOff x="768" y="1344"/>
            <a:chExt cx="730" cy="332"/>
          </a:xfrm>
        </p:grpSpPr>
        <p:sp>
          <p:nvSpPr>
            <p:cNvPr id="93235" name="Text Box 29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3236" name="Text Box 30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B</a:t>
              </a:r>
            </a:p>
          </p:txBody>
        </p:sp>
      </p:grpSp>
      <p:sp>
        <p:nvSpPr>
          <p:cNvPr id="93202" name="Text Box 31"/>
          <p:cNvSpPr txBox="1">
            <a:spLocks noChangeArrowheads="1"/>
          </p:cNvSpPr>
          <p:nvPr/>
        </p:nvSpPr>
        <p:spPr bwMode="auto">
          <a:xfrm>
            <a:off x="3900488" y="4491038"/>
            <a:ext cx="528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000">
                <a:solidFill>
                  <a:schemeClr val="tx1"/>
                </a:solidFill>
                <a:latin typeface="Tekton" pitchFamily="34" charset="0"/>
              </a:rPr>
              <a:t>H</a:t>
            </a:r>
          </a:p>
        </p:txBody>
      </p:sp>
      <p:sp>
        <p:nvSpPr>
          <p:cNvPr id="93203" name="Text Box 32"/>
          <p:cNvSpPr txBox="1">
            <a:spLocks noChangeArrowheads="1"/>
          </p:cNvSpPr>
          <p:nvPr/>
        </p:nvSpPr>
        <p:spPr bwMode="auto">
          <a:xfrm>
            <a:off x="4916488" y="4491038"/>
            <a:ext cx="528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000">
                <a:solidFill>
                  <a:schemeClr val="tx1"/>
                </a:solidFill>
                <a:latin typeface="Tekton" pitchFamily="34" charset="0"/>
              </a:rPr>
              <a:t>L</a:t>
            </a:r>
          </a:p>
        </p:txBody>
      </p:sp>
      <p:sp>
        <p:nvSpPr>
          <p:cNvPr id="93204" name="Line 33"/>
          <p:cNvSpPr>
            <a:spLocks noChangeShapeType="1"/>
          </p:cNvSpPr>
          <p:nvPr/>
        </p:nvSpPr>
        <p:spPr bwMode="auto">
          <a:xfrm>
            <a:off x="2071688" y="203358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05" name="Line 34"/>
          <p:cNvSpPr>
            <a:spLocks noChangeShapeType="1"/>
          </p:cNvSpPr>
          <p:nvPr/>
        </p:nvSpPr>
        <p:spPr bwMode="auto">
          <a:xfrm>
            <a:off x="2071688" y="3462338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06" name="Line 35"/>
          <p:cNvSpPr>
            <a:spLocks noChangeShapeType="1"/>
          </p:cNvSpPr>
          <p:nvPr/>
        </p:nvSpPr>
        <p:spPr bwMode="auto">
          <a:xfrm>
            <a:off x="5119688" y="47767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07" name="Line 36"/>
          <p:cNvSpPr>
            <a:spLocks noChangeShapeType="1"/>
          </p:cNvSpPr>
          <p:nvPr/>
        </p:nvSpPr>
        <p:spPr bwMode="auto">
          <a:xfrm>
            <a:off x="4103688" y="47767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08" name="Line 37"/>
          <p:cNvSpPr>
            <a:spLocks noChangeShapeType="1"/>
          </p:cNvSpPr>
          <p:nvPr/>
        </p:nvSpPr>
        <p:spPr bwMode="auto">
          <a:xfrm>
            <a:off x="3087688" y="346233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09" name="Line 38"/>
          <p:cNvSpPr>
            <a:spLocks noChangeShapeType="1"/>
          </p:cNvSpPr>
          <p:nvPr/>
        </p:nvSpPr>
        <p:spPr bwMode="auto">
          <a:xfrm>
            <a:off x="3087688" y="3748088"/>
            <a:ext cx="101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0" name="Line 39"/>
          <p:cNvSpPr>
            <a:spLocks noChangeShapeType="1"/>
          </p:cNvSpPr>
          <p:nvPr/>
        </p:nvSpPr>
        <p:spPr bwMode="auto">
          <a:xfrm>
            <a:off x="4103688" y="37480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1" name="Line 40"/>
          <p:cNvSpPr>
            <a:spLocks noChangeShapeType="1"/>
          </p:cNvSpPr>
          <p:nvPr/>
        </p:nvSpPr>
        <p:spPr bwMode="auto">
          <a:xfrm>
            <a:off x="6135688" y="10048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2" name="Line 41"/>
          <p:cNvSpPr>
            <a:spLocks noChangeShapeType="1"/>
          </p:cNvSpPr>
          <p:nvPr/>
        </p:nvSpPr>
        <p:spPr bwMode="auto">
          <a:xfrm>
            <a:off x="7151688" y="10048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3" name="Rectangle 42"/>
          <p:cNvSpPr>
            <a:spLocks noChangeArrowheads="1"/>
          </p:cNvSpPr>
          <p:nvPr/>
        </p:nvSpPr>
        <p:spPr bwMode="auto">
          <a:xfrm>
            <a:off x="5526088" y="2719388"/>
            <a:ext cx="2235200" cy="7429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a-IR" altLang="fa-IR" sz="2000" b="0">
              <a:solidFill>
                <a:schemeClr val="tx1"/>
              </a:solidFill>
              <a:latin typeface="GillSans" charset="0"/>
            </a:endParaRPr>
          </a:p>
        </p:txBody>
      </p:sp>
      <p:grpSp>
        <p:nvGrpSpPr>
          <p:cNvPr id="93214" name="Group 43"/>
          <p:cNvGrpSpPr>
            <a:grpSpLocks/>
          </p:cNvGrpSpPr>
          <p:nvPr/>
        </p:nvGrpSpPr>
        <p:grpSpPr bwMode="auto">
          <a:xfrm>
            <a:off x="5932488" y="2776538"/>
            <a:ext cx="1544637" cy="396875"/>
            <a:chOff x="768" y="1344"/>
            <a:chExt cx="730" cy="333"/>
          </a:xfrm>
        </p:grpSpPr>
        <p:sp>
          <p:nvSpPr>
            <p:cNvPr id="93233" name="Text Box 44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A</a:t>
              </a:r>
            </a:p>
          </p:txBody>
        </p:sp>
        <p:sp>
          <p:nvSpPr>
            <p:cNvPr id="93234" name="Text Box 45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B</a:t>
              </a:r>
            </a:p>
          </p:txBody>
        </p:sp>
      </p:grpSp>
      <p:grpSp>
        <p:nvGrpSpPr>
          <p:cNvPr id="93215" name="Group 46"/>
          <p:cNvGrpSpPr>
            <a:grpSpLocks/>
          </p:cNvGrpSpPr>
          <p:nvPr/>
        </p:nvGrpSpPr>
        <p:grpSpPr bwMode="auto">
          <a:xfrm>
            <a:off x="5932488" y="3176588"/>
            <a:ext cx="1544637" cy="396875"/>
            <a:chOff x="768" y="1344"/>
            <a:chExt cx="730" cy="346"/>
          </a:xfrm>
        </p:grpSpPr>
        <p:sp>
          <p:nvSpPr>
            <p:cNvPr id="93231" name="Text Box 47"/>
            <p:cNvSpPr txBox="1">
              <a:spLocks noChangeArrowheads="1"/>
            </p:cNvSpPr>
            <p:nvPr/>
          </p:nvSpPr>
          <p:spPr bwMode="auto">
            <a:xfrm>
              <a:off x="76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H</a:t>
              </a:r>
            </a:p>
          </p:txBody>
        </p:sp>
        <p:sp>
          <p:nvSpPr>
            <p:cNvPr id="93232" name="Text Box 48"/>
            <p:cNvSpPr txBox="1">
              <a:spLocks noChangeArrowheads="1"/>
            </p:cNvSpPr>
            <p:nvPr/>
          </p:nvSpPr>
          <p:spPr bwMode="auto">
            <a:xfrm>
              <a:off x="1248" y="1344"/>
              <a:ext cx="2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fa-IR" sz="2000">
                  <a:solidFill>
                    <a:schemeClr val="tx1"/>
                  </a:solidFill>
                  <a:latin typeface="Tekton" pitchFamily="34" charset="0"/>
                </a:rPr>
                <a:t>L</a:t>
              </a:r>
            </a:p>
          </p:txBody>
        </p:sp>
      </p:grpSp>
      <p:sp>
        <p:nvSpPr>
          <p:cNvPr id="93216" name="Line 49"/>
          <p:cNvSpPr>
            <a:spLocks noChangeShapeType="1"/>
          </p:cNvSpPr>
          <p:nvPr/>
        </p:nvSpPr>
        <p:spPr bwMode="auto">
          <a:xfrm>
            <a:off x="7151688" y="2033588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7" name="Line 50"/>
          <p:cNvSpPr>
            <a:spLocks noChangeShapeType="1"/>
          </p:cNvSpPr>
          <p:nvPr/>
        </p:nvSpPr>
        <p:spPr bwMode="auto">
          <a:xfrm>
            <a:off x="7151688" y="3462338"/>
            <a:ext cx="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8" name="Line 51"/>
          <p:cNvSpPr>
            <a:spLocks noChangeShapeType="1"/>
          </p:cNvSpPr>
          <p:nvPr/>
        </p:nvSpPr>
        <p:spPr bwMode="auto">
          <a:xfrm>
            <a:off x="6135688" y="346233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19" name="Line 52"/>
          <p:cNvSpPr>
            <a:spLocks noChangeShapeType="1"/>
          </p:cNvSpPr>
          <p:nvPr/>
        </p:nvSpPr>
        <p:spPr bwMode="auto">
          <a:xfrm>
            <a:off x="5119688" y="3748088"/>
            <a:ext cx="101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0" name="Line 53"/>
          <p:cNvSpPr>
            <a:spLocks noChangeShapeType="1"/>
          </p:cNvSpPr>
          <p:nvPr/>
        </p:nvSpPr>
        <p:spPr bwMode="auto">
          <a:xfrm>
            <a:off x="5119688" y="3748088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1" name="Line 54"/>
          <p:cNvSpPr>
            <a:spLocks noChangeShapeType="1"/>
          </p:cNvSpPr>
          <p:nvPr/>
        </p:nvSpPr>
        <p:spPr bwMode="auto">
          <a:xfrm>
            <a:off x="6135688" y="2033588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2" name="Line 55"/>
          <p:cNvSpPr>
            <a:spLocks noChangeShapeType="1"/>
          </p:cNvSpPr>
          <p:nvPr/>
        </p:nvSpPr>
        <p:spPr bwMode="auto">
          <a:xfrm flipH="1">
            <a:off x="3087688" y="2376488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3" name="Line 56"/>
          <p:cNvSpPr>
            <a:spLocks noChangeShapeType="1"/>
          </p:cNvSpPr>
          <p:nvPr/>
        </p:nvSpPr>
        <p:spPr bwMode="auto">
          <a:xfrm>
            <a:off x="3087688" y="2376488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4" name="Line 57"/>
          <p:cNvSpPr>
            <a:spLocks noChangeShapeType="1"/>
          </p:cNvSpPr>
          <p:nvPr/>
        </p:nvSpPr>
        <p:spPr bwMode="auto">
          <a:xfrm>
            <a:off x="3087688" y="2033588"/>
            <a:ext cx="0" cy="1143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5" name="Line 58"/>
          <p:cNvSpPr>
            <a:spLocks noChangeShapeType="1"/>
          </p:cNvSpPr>
          <p:nvPr/>
        </p:nvSpPr>
        <p:spPr bwMode="auto">
          <a:xfrm>
            <a:off x="3087688" y="2147888"/>
            <a:ext cx="1625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6" name="Line 59"/>
          <p:cNvSpPr>
            <a:spLocks noChangeShapeType="1"/>
          </p:cNvSpPr>
          <p:nvPr/>
        </p:nvSpPr>
        <p:spPr bwMode="auto">
          <a:xfrm>
            <a:off x="4713288" y="2147888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7" name="Line 60"/>
          <p:cNvSpPr>
            <a:spLocks noChangeShapeType="1"/>
          </p:cNvSpPr>
          <p:nvPr/>
        </p:nvSpPr>
        <p:spPr bwMode="auto">
          <a:xfrm>
            <a:off x="4713288" y="2490788"/>
            <a:ext cx="1422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8" name="Line 61"/>
          <p:cNvSpPr>
            <a:spLocks noChangeShapeType="1"/>
          </p:cNvSpPr>
          <p:nvPr/>
        </p:nvSpPr>
        <p:spPr bwMode="auto">
          <a:xfrm>
            <a:off x="6135688" y="24907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93229" name="Text Box 62"/>
          <p:cNvSpPr txBox="1">
            <a:spLocks noChangeArrowheads="1"/>
          </p:cNvSpPr>
          <p:nvPr/>
        </p:nvSpPr>
        <p:spPr bwMode="auto">
          <a:xfrm>
            <a:off x="1258888" y="5119688"/>
            <a:ext cx="193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000">
                <a:solidFill>
                  <a:schemeClr val="tx1"/>
                </a:solidFill>
                <a:latin typeface="Tekton" pitchFamily="34" charset="0"/>
              </a:rPr>
              <a:t>Highest Value</a:t>
            </a:r>
          </a:p>
        </p:txBody>
      </p:sp>
      <p:sp>
        <p:nvSpPr>
          <p:cNvPr id="93230" name="Text Box 63"/>
          <p:cNvSpPr txBox="1">
            <a:spLocks noChangeArrowheads="1"/>
          </p:cNvSpPr>
          <p:nvPr/>
        </p:nvSpPr>
        <p:spPr bwMode="auto">
          <a:xfrm>
            <a:off x="6567488" y="5062538"/>
            <a:ext cx="124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000">
                <a:solidFill>
                  <a:schemeClr val="tx1"/>
                </a:solidFill>
                <a:latin typeface="Tekton" pitchFamily="34" charset="0"/>
              </a:rPr>
              <a:t>Lowest Value</a:t>
            </a:r>
          </a:p>
        </p:txBody>
      </p:sp>
    </p:spTree>
    <p:extLst>
      <p:ext uri="{BB962C8B-B14F-4D97-AF65-F5344CB8AC3E}">
        <p14:creationId xmlns:p14="http://schemas.microsoft.com/office/powerpoint/2010/main" val="2292472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87A3EA-F5FA-4D47-8ECD-C3A3033BCDD6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ASIC as Accelerator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112125" cy="4648200"/>
          </a:xfrm>
        </p:spPr>
        <p:txBody>
          <a:bodyPr/>
          <a:lstStyle/>
          <a:p>
            <a:pPr eaLnBrk="1" hangingPunct="1"/>
            <a:r>
              <a:rPr lang="en-US" altLang="fa-IR" dirty="0" smtClean="0"/>
              <a:t>Increasing design cost + manufacturing cost</a:t>
            </a:r>
          </a:p>
          <a:p>
            <a:pPr eaLnBrk="1" hangingPunct="1"/>
            <a:r>
              <a:rPr lang="en-US" altLang="fa-IR" dirty="0" smtClean="0"/>
              <a:t>Decreasing life cycle</a:t>
            </a:r>
          </a:p>
          <a:p>
            <a:pPr lvl="1" eaLnBrk="1" hangingPunct="1"/>
            <a:r>
              <a:rPr lang="en-US" altLang="fa-IR" dirty="0" smtClean="0">
                <a:sym typeface="Wingdings" panose="05000000000000000000" pitchFamily="2" charset="2"/>
              </a:rPr>
              <a:t> Decreasing number of wafer starts</a:t>
            </a:r>
            <a:endParaRPr lang="en-US" altLang="fa-IR" dirty="0" smtClean="0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286125"/>
            <a:ext cx="381635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1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5CE463-7C12-451C-8726-739F2E4E871E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ASIC Starts vs. FPGA Starts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73213"/>
            <a:ext cx="4637088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5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9D0180-5FD5-4A63-A41F-E4ECED66155F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More Life Cycle in FPGAs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a-IR" altLang="fa-IR" smtClean="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2708275"/>
            <a:ext cx="4335463" cy="300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2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4D0803-1B02-4084-B14F-860B6A527A65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FPGA Replacing ASIC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a-IR" smtClean="0"/>
              <a:t>rDPA:</a:t>
            </a:r>
          </a:p>
          <a:p>
            <a:pPr lvl="1" eaLnBrk="1" hangingPunct="1"/>
            <a:r>
              <a:rPr lang="en-US" altLang="fa-IR" smtClean="0"/>
              <a:t>Reconfigurable Data Path Array</a:t>
            </a:r>
          </a:p>
        </p:txBody>
      </p:sp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636838"/>
            <a:ext cx="4940300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8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Conclusion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3911416"/>
            <a:ext cx="8136903" cy="1583904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dirty="0" err="1" smtClean="0"/>
              <a:t>ASSP</a:t>
            </a:r>
            <a:r>
              <a:rPr lang="en-US" altLang="fa-IR" sz="1800" dirty="0" smtClean="0"/>
              <a:t>:</a:t>
            </a:r>
          </a:p>
          <a:p>
            <a:pPr marL="765175" lvl="1" indent="-231775" defTabSz="449263" eaLnBrk="1" hangingPunct="1">
              <a:buNone/>
            </a:pPr>
            <a:r>
              <a:rPr lang="en-US" altLang="fa-IR" dirty="0" smtClean="0"/>
              <a:t>Application-Specific </a:t>
            </a:r>
            <a:r>
              <a:rPr lang="en-US" altLang="fa-IR" dirty="0"/>
              <a:t>S</a:t>
            </a:r>
            <a:r>
              <a:rPr lang="en-US" altLang="fa-IR" dirty="0" smtClean="0"/>
              <a:t>tandard Parts</a:t>
            </a:r>
            <a:r>
              <a:rPr lang="en-US" altLang="fa-IR" dirty="0" smtClean="0">
                <a:solidFill>
                  <a:srgbClr val="008000"/>
                </a:solidFill>
              </a:rPr>
              <a:t>:</a:t>
            </a:r>
          </a:p>
          <a:p>
            <a:pPr marL="765175" lvl="1" indent="-231775" defTabSz="449263" eaLnBrk="1" hangingPunct="1">
              <a:buNone/>
            </a:pPr>
            <a:r>
              <a:rPr lang="en-US" altLang="fa-IR" dirty="0">
                <a:solidFill>
                  <a:srgbClr val="008000"/>
                </a:solidFill>
              </a:rPr>
              <a:t>	</a:t>
            </a:r>
            <a:r>
              <a:rPr lang="en-US" altLang="fa-IR" dirty="0" smtClean="0">
                <a:solidFill>
                  <a:schemeClr val="accent4"/>
                </a:solidFill>
              </a:rPr>
              <a:t>As ASIC but </a:t>
            </a:r>
            <a:r>
              <a:rPr lang="en-US" dirty="0" smtClean="0">
                <a:solidFill>
                  <a:schemeClr val="accent4"/>
                </a:solidFill>
              </a:rPr>
              <a:t>more </a:t>
            </a:r>
            <a:r>
              <a:rPr lang="en-US" dirty="0">
                <a:solidFill>
                  <a:schemeClr val="accent4"/>
                </a:solidFill>
              </a:rPr>
              <a:t>general-purpose device </a:t>
            </a:r>
            <a:r>
              <a:rPr lang="en-US" dirty="0" smtClean="0">
                <a:solidFill>
                  <a:schemeClr val="accent4"/>
                </a:solidFill>
              </a:rPr>
              <a:t>(for many system </a:t>
            </a:r>
            <a:r>
              <a:rPr lang="en-US" dirty="0">
                <a:solidFill>
                  <a:schemeClr val="accent4"/>
                </a:solidFill>
              </a:rPr>
              <a:t>design houses</a:t>
            </a:r>
            <a:r>
              <a:rPr lang="en-US" dirty="0" smtClean="0">
                <a:solidFill>
                  <a:schemeClr val="accent4"/>
                </a:solidFill>
              </a:rPr>
              <a:t>.</a:t>
            </a:r>
          </a:p>
          <a:p>
            <a:pPr marL="765175" lvl="1" indent="-231775" defTabSz="449263" eaLnBrk="1" hangingPunct="1">
              <a:buNone/>
            </a:pP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 Examples:</a:t>
            </a:r>
          </a:p>
          <a:p>
            <a:pPr marL="765175" lvl="1" indent="-231775" defTabSz="449263" eaLnBrk="1" hangingPunct="1">
              <a:buNone/>
            </a:pP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smtClean="0">
                <a:solidFill>
                  <a:schemeClr val="accent4"/>
                </a:solidFill>
              </a:rPr>
              <a:t>     Interface chips (USB, …)</a:t>
            </a:r>
            <a:endParaRPr lang="en-US" altLang="fa-IR" dirty="0" smtClean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0" y="908720"/>
            <a:ext cx="8402107" cy="2929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6491" y="3661574"/>
            <a:ext cx="255201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[</a:t>
            </a:r>
            <a:r>
              <a:rPr lang="en-US" dirty="0" err="1" smtClean="0">
                <a:solidFill>
                  <a:srgbClr val="000000"/>
                </a:solidFill>
              </a:rPr>
              <a:t>www.altera.com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  <a:endParaRPr lang="fa-I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B9D2BA-12C2-491B-ACF6-65700385551C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Cost-Volume Curve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32388"/>
            <a:ext cx="7772400" cy="136842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fa-IR" sz="2000" dirty="0" smtClean="0"/>
              <a:t>Increasing manufacturing costs increases </a:t>
            </a:r>
            <a:r>
              <a:rPr lang="en-US" altLang="fa-IR" sz="2000" dirty="0" err="1" smtClean="0"/>
              <a:t>NRE</a:t>
            </a:r>
            <a:r>
              <a:rPr lang="en-US" altLang="fa-IR" sz="2000" dirty="0" smtClean="0"/>
              <a:t>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2000" dirty="0" smtClean="0">
                <a:sym typeface="Wingdings" panose="05000000000000000000" pitchFamily="2" charset="2"/>
              </a:rPr>
              <a:t> Crossover point shifts to right with every new technology node.</a:t>
            </a:r>
          </a:p>
        </p:txBody>
      </p:sp>
      <p:grpSp>
        <p:nvGrpSpPr>
          <p:cNvPr id="64517" name="Group 63"/>
          <p:cNvGrpSpPr>
            <a:grpSpLocks/>
          </p:cNvGrpSpPr>
          <p:nvPr/>
        </p:nvGrpSpPr>
        <p:grpSpPr bwMode="auto">
          <a:xfrm>
            <a:off x="2260601" y="1133474"/>
            <a:ext cx="4637087" cy="3776662"/>
            <a:chOff x="366" y="781"/>
            <a:chExt cx="4646" cy="3199"/>
          </a:xfrm>
        </p:grpSpPr>
        <p:sp>
          <p:nvSpPr>
            <p:cNvPr id="64518" name="Freeform 11"/>
            <p:cNvSpPr>
              <a:spLocks/>
            </p:cNvSpPr>
            <p:nvPr/>
          </p:nvSpPr>
          <p:spPr bwMode="auto">
            <a:xfrm>
              <a:off x="600" y="851"/>
              <a:ext cx="4253" cy="2843"/>
            </a:xfrm>
            <a:custGeom>
              <a:avLst/>
              <a:gdLst>
                <a:gd name="T0" fmla="*/ 0 w 8507"/>
                <a:gd name="T1" fmla="*/ 0 h 5684"/>
                <a:gd name="T2" fmla="*/ 0 w 8507"/>
                <a:gd name="T3" fmla="*/ 2 h 5684"/>
                <a:gd name="T4" fmla="*/ 2 w 8507"/>
                <a:gd name="T5" fmla="*/ 2 h 5684"/>
                <a:gd name="T6" fmla="*/ 0 60000 65536"/>
                <a:gd name="T7" fmla="*/ 0 60000 65536"/>
                <a:gd name="T8" fmla="*/ 0 60000 65536"/>
                <a:gd name="T9" fmla="*/ 0 w 8507"/>
                <a:gd name="T10" fmla="*/ 0 h 5684"/>
                <a:gd name="T11" fmla="*/ 8507 w 8507"/>
                <a:gd name="T12" fmla="*/ 5684 h 56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07" h="5684">
                  <a:moveTo>
                    <a:pt x="0" y="0"/>
                  </a:moveTo>
                  <a:lnTo>
                    <a:pt x="0" y="5684"/>
                  </a:lnTo>
                  <a:lnTo>
                    <a:pt x="8507" y="5684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19" name="Freeform 12"/>
            <p:cNvSpPr>
              <a:spLocks/>
            </p:cNvSpPr>
            <p:nvPr/>
          </p:nvSpPr>
          <p:spPr bwMode="auto">
            <a:xfrm>
              <a:off x="574" y="781"/>
              <a:ext cx="51" cy="77"/>
            </a:xfrm>
            <a:custGeom>
              <a:avLst/>
              <a:gdLst>
                <a:gd name="T0" fmla="*/ 0 w 103"/>
                <a:gd name="T1" fmla="*/ 1 h 154"/>
                <a:gd name="T2" fmla="*/ 0 w 103"/>
                <a:gd name="T3" fmla="*/ 0 h 154"/>
                <a:gd name="T4" fmla="*/ 0 w 103"/>
                <a:gd name="T5" fmla="*/ 1 h 154"/>
                <a:gd name="T6" fmla="*/ 0 w 103"/>
                <a:gd name="T7" fmla="*/ 1 h 1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"/>
                <a:gd name="T13" fmla="*/ 0 h 154"/>
                <a:gd name="T14" fmla="*/ 103 w 103"/>
                <a:gd name="T15" fmla="*/ 154 h 1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" h="154">
                  <a:moveTo>
                    <a:pt x="0" y="154"/>
                  </a:moveTo>
                  <a:lnTo>
                    <a:pt x="51" y="0"/>
                  </a:lnTo>
                  <a:lnTo>
                    <a:pt x="103" y="15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20" name="Freeform 13"/>
            <p:cNvSpPr>
              <a:spLocks/>
            </p:cNvSpPr>
            <p:nvPr/>
          </p:nvSpPr>
          <p:spPr bwMode="auto">
            <a:xfrm>
              <a:off x="4847" y="3668"/>
              <a:ext cx="77" cy="51"/>
            </a:xfrm>
            <a:custGeom>
              <a:avLst/>
              <a:gdLst>
                <a:gd name="T0" fmla="*/ 0 w 154"/>
                <a:gd name="T1" fmla="*/ 0 h 103"/>
                <a:gd name="T2" fmla="*/ 1 w 154"/>
                <a:gd name="T3" fmla="*/ 0 h 103"/>
                <a:gd name="T4" fmla="*/ 0 w 154"/>
                <a:gd name="T5" fmla="*/ 0 h 103"/>
                <a:gd name="T6" fmla="*/ 0 w 154"/>
                <a:gd name="T7" fmla="*/ 0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03"/>
                <a:gd name="T14" fmla="*/ 154 w 154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03">
                  <a:moveTo>
                    <a:pt x="0" y="0"/>
                  </a:moveTo>
                  <a:lnTo>
                    <a:pt x="154" y="51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21" name="Rectangle 14"/>
            <p:cNvSpPr>
              <a:spLocks noChangeArrowheads="1"/>
            </p:cNvSpPr>
            <p:nvPr/>
          </p:nvSpPr>
          <p:spPr bwMode="auto">
            <a:xfrm>
              <a:off x="3997" y="3735"/>
              <a:ext cx="823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019175"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fa-IR" sz="1900" b="0">
                  <a:solidFill>
                    <a:srgbClr val="000000"/>
                  </a:solidFill>
                </a:rPr>
                <a:t>Volume</a:t>
              </a:r>
              <a:endParaRPr lang="en-US" altLang="fa-IR" sz="21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2" name="Rectangle 15"/>
            <p:cNvSpPr>
              <a:spLocks noChangeArrowheads="1"/>
            </p:cNvSpPr>
            <p:nvPr/>
          </p:nvSpPr>
          <p:spPr bwMode="auto">
            <a:xfrm rot="16200000">
              <a:off x="300" y="1261"/>
              <a:ext cx="421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019175"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fa-IR" sz="1900" b="0">
                  <a:solidFill>
                    <a:srgbClr val="000000"/>
                  </a:solidFill>
                </a:rPr>
                <a:t>Cost</a:t>
              </a:r>
              <a:endParaRPr lang="en-US" altLang="fa-IR" sz="21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3" name="Line 57"/>
            <p:cNvSpPr>
              <a:spLocks noChangeShapeType="1"/>
            </p:cNvSpPr>
            <p:nvPr/>
          </p:nvSpPr>
          <p:spPr bwMode="auto">
            <a:xfrm flipV="1">
              <a:off x="612" y="1570"/>
              <a:ext cx="3674" cy="2087"/>
            </a:xfrm>
            <a:prstGeom prst="line">
              <a:avLst/>
            </a:prstGeom>
            <a:noFill/>
            <a:ln w="28575">
              <a:solidFill>
                <a:srgbClr val="66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24" name="Text Box 58"/>
            <p:cNvSpPr txBox="1">
              <a:spLocks noChangeArrowheads="1"/>
            </p:cNvSpPr>
            <p:nvPr/>
          </p:nvSpPr>
          <p:spPr bwMode="auto">
            <a:xfrm>
              <a:off x="3741" y="1207"/>
              <a:ext cx="1271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9175"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2100" b="0">
                  <a:solidFill>
                    <a:srgbClr val="669900"/>
                  </a:solidFill>
                  <a:latin typeface="Times New Roman" panose="02020603050405020304" pitchFamily="18" charset="0"/>
                </a:rPr>
                <a:t>PLD</a:t>
              </a:r>
            </a:p>
          </p:txBody>
        </p:sp>
        <p:sp>
          <p:nvSpPr>
            <p:cNvPr id="64525" name="Line 59"/>
            <p:cNvSpPr>
              <a:spLocks noChangeShapeType="1"/>
            </p:cNvSpPr>
            <p:nvPr/>
          </p:nvSpPr>
          <p:spPr bwMode="auto">
            <a:xfrm flipV="1">
              <a:off x="567" y="2205"/>
              <a:ext cx="3855" cy="771"/>
            </a:xfrm>
            <a:prstGeom prst="line">
              <a:avLst/>
            </a:prstGeom>
            <a:noFill/>
            <a:ln w="28575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26" name="Text Box 60"/>
            <p:cNvSpPr txBox="1">
              <a:spLocks noChangeArrowheads="1"/>
            </p:cNvSpPr>
            <p:nvPr/>
          </p:nvSpPr>
          <p:spPr bwMode="auto">
            <a:xfrm>
              <a:off x="4059" y="1933"/>
              <a:ext cx="953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9175"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2100" b="0">
                  <a:solidFill>
                    <a:srgbClr val="990000"/>
                  </a:solidFill>
                  <a:latin typeface="Times New Roman" panose="02020603050405020304" pitchFamily="18" charset="0"/>
                </a:rPr>
                <a:t>ASIC</a:t>
              </a:r>
            </a:p>
          </p:txBody>
        </p:sp>
        <p:sp>
          <p:nvSpPr>
            <p:cNvPr id="64527" name="Line 61"/>
            <p:cNvSpPr>
              <a:spLocks noChangeShapeType="1"/>
            </p:cNvSpPr>
            <p:nvPr/>
          </p:nvSpPr>
          <p:spPr bwMode="auto">
            <a:xfrm>
              <a:off x="2517" y="2568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a-IR">
                <a:solidFill>
                  <a:srgbClr val="000000"/>
                </a:solidFill>
              </a:endParaRPr>
            </a:p>
          </p:txBody>
        </p:sp>
        <p:sp>
          <p:nvSpPr>
            <p:cNvPr id="64528" name="Text Box 62"/>
            <p:cNvSpPr txBox="1">
              <a:spLocks noChangeArrowheads="1"/>
            </p:cNvSpPr>
            <p:nvPr/>
          </p:nvSpPr>
          <p:spPr bwMode="auto">
            <a:xfrm>
              <a:off x="2517" y="3159"/>
              <a:ext cx="1724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19175">
                <a:spcBef>
                  <a:spcPct val="20000"/>
                </a:spcBef>
                <a:buChar char="•"/>
                <a:defRPr sz="2400" b="1">
                  <a:solidFill>
                    <a:srgbClr val="FF505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>
                <a:spcBef>
                  <a:spcPct val="20000"/>
                </a:spcBef>
                <a:buFont typeface="Wingdings" panose="05000000000000000000" pitchFamily="2" charset="2"/>
                <a:buChar char="Ø"/>
                <a:defRPr sz="220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>
                <a:spcBef>
                  <a:spcPct val="20000"/>
                </a:spcBef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defTabSz="1019175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−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fa-IR" sz="17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Cross-over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6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43888" y="6029499"/>
            <a:ext cx="554037" cy="3349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B9D2BA-12C2-491B-ACF6-65700385551C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92150" y="464220"/>
            <a:ext cx="7773988" cy="444500"/>
          </a:xfrm>
        </p:spPr>
        <p:txBody>
          <a:bodyPr/>
          <a:lstStyle/>
          <a:p>
            <a:pPr eaLnBrk="1" hangingPunct="1"/>
            <a:r>
              <a:rPr lang="en-US" altLang="fa-IR" sz="2700" dirty="0" smtClean="0"/>
              <a:t>Cost-Volume Curve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4581128"/>
            <a:ext cx="8496944" cy="136842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fa-IR" sz="1800" dirty="0" smtClean="0">
                <a:sym typeface="Wingdings" panose="05000000000000000000" pitchFamily="2" charset="2"/>
              </a:rPr>
              <a:t> For many users, ASIC is not a choice anymore.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fa-IR" sz="1800" dirty="0" smtClean="0">
                <a:sym typeface="Wingdings" panose="05000000000000000000" pitchFamily="2" charset="2"/>
              </a:rPr>
              <a:t> ASIC for very high volume or very high performance (millions of units [</a:t>
            </a:r>
            <a:r>
              <a:rPr lang="en-US" altLang="fa-IR" sz="1800" dirty="0" err="1" smtClean="0">
                <a:sym typeface="Wingdings" panose="05000000000000000000" pitchFamily="2" charset="2"/>
              </a:rPr>
              <a:t>Trimberger18</a:t>
            </a:r>
            <a:r>
              <a:rPr lang="en-US" altLang="fa-IR" sz="1800" dirty="0" smtClean="0">
                <a:sym typeface="Wingdings" panose="05000000000000000000" pitchFamily="2" charset="2"/>
              </a:rPr>
              <a:t>])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fa-IR" sz="1800" dirty="0" smtClean="0">
                <a:sym typeface="Wingdings" panose="05000000000000000000" pitchFamily="2" charset="2"/>
              </a:rPr>
              <a:t>Few </a:t>
            </a:r>
            <a:r>
              <a:rPr lang="en-US" altLang="fa-IR" sz="1800" smtClean="0">
                <a:sym typeface="Wingdings" panose="05000000000000000000" pitchFamily="2" charset="2"/>
              </a:rPr>
              <a:t>chips</a:t>
            </a:r>
            <a:r>
              <a:rPr lang="en-US" altLang="fa-IR" sz="1800" smtClean="0">
                <a:sym typeface="Wingdings" panose="05000000000000000000" pitchFamily="2" charset="2"/>
              </a:rPr>
              <a:t>: </a:t>
            </a:r>
            <a:r>
              <a:rPr lang="en-US" altLang="fa-IR" sz="1800" smtClean="0">
                <a:sym typeface="Wingdings" panose="05000000000000000000" pitchFamily="2" charset="2"/>
              </a:rPr>
              <a:t>cryptocurrency </a:t>
            </a:r>
            <a:r>
              <a:rPr lang="en-US" altLang="fa-IR" sz="1800" smtClean="0">
                <a:sym typeface="Wingdings" panose="05000000000000000000" pitchFamily="2" charset="2"/>
              </a:rPr>
              <a:t>miners, image processing chips for TVs</a:t>
            </a:r>
            <a:endParaRPr lang="en-US" altLang="fa-IR" sz="1800" dirty="0" smtClean="0">
              <a:sym typeface="Wingdings" panose="05000000000000000000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altLang="fa-IR" sz="1800" dirty="0" smtClean="0">
              <a:sym typeface="Wingdings" panose="05000000000000000000" pitchFamily="2" charset="2"/>
            </a:endParaRPr>
          </a:p>
        </p:txBody>
      </p:sp>
      <p:sp>
        <p:nvSpPr>
          <p:cNvPr id="64518" name="Freeform 11"/>
          <p:cNvSpPr>
            <a:spLocks/>
          </p:cNvSpPr>
          <p:nvPr/>
        </p:nvSpPr>
        <p:spPr bwMode="auto">
          <a:xfrm>
            <a:off x="2494152" y="857513"/>
            <a:ext cx="4244841" cy="3356377"/>
          </a:xfrm>
          <a:custGeom>
            <a:avLst/>
            <a:gdLst>
              <a:gd name="T0" fmla="*/ 0 w 8507"/>
              <a:gd name="T1" fmla="*/ 0 h 5684"/>
              <a:gd name="T2" fmla="*/ 0 w 8507"/>
              <a:gd name="T3" fmla="*/ 2 h 5684"/>
              <a:gd name="T4" fmla="*/ 2 w 8507"/>
              <a:gd name="T5" fmla="*/ 2 h 5684"/>
              <a:gd name="T6" fmla="*/ 0 60000 65536"/>
              <a:gd name="T7" fmla="*/ 0 60000 65536"/>
              <a:gd name="T8" fmla="*/ 0 60000 65536"/>
              <a:gd name="T9" fmla="*/ 0 w 8507"/>
              <a:gd name="T10" fmla="*/ 0 h 5684"/>
              <a:gd name="T11" fmla="*/ 8507 w 8507"/>
              <a:gd name="T12" fmla="*/ 5684 h 56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07" h="5684">
                <a:moveTo>
                  <a:pt x="0" y="0"/>
                </a:moveTo>
                <a:lnTo>
                  <a:pt x="0" y="5684"/>
                </a:lnTo>
                <a:lnTo>
                  <a:pt x="8507" y="5684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19" name="Freeform 12"/>
          <p:cNvSpPr>
            <a:spLocks/>
          </p:cNvSpPr>
          <p:nvPr/>
        </p:nvSpPr>
        <p:spPr bwMode="auto">
          <a:xfrm>
            <a:off x="2468202" y="774873"/>
            <a:ext cx="50902" cy="90904"/>
          </a:xfrm>
          <a:custGeom>
            <a:avLst/>
            <a:gdLst>
              <a:gd name="T0" fmla="*/ 0 w 103"/>
              <a:gd name="T1" fmla="*/ 1 h 154"/>
              <a:gd name="T2" fmla="*/ 0 w 103"/>
              <a:gd name="T3" fmla="*/ 0 h 154"/>
              <a:gd name="T4" fmla="*/ 0 w 103"/>
              <a:gd name="T5" fmla="*/ 1 h 154"/>
              <a:gd name="T6" fmla="*/ 0 w 103"/>
              <a:gd name="T7" fmla="*/ 1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103"/>
              <a:gd name="T13" fmla="*/ 0 h 154"/>
              <a:gd name="T14" fmla="*/ 103 w 103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" h="154">
                <a:moveTo>
                  <a:pt x="0" y="154"/>
                </a:moveTo>
                <a:lnTo>
                  <a:pt x="51" y="0"/>
                </a:lnTo>
                <a:lnTo>
                  <a:pt x="103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20" name="Freeform 13"/>
          <p:cNvSpPr>
            <a:spLocks/>
          </p:cNvSpPr>
          <p:nvPr/>
        </p:nvSpPr>
        <p:spPr bwMode="auto">
          <a:xfrm>
            <a:off x="6733005" y="4183195"/>
            <a:ext cx="76852" cy="60209"/>
          </a:xfrm>
          <a:custGeom>
            <a:avLst/>
            <a:gdLst>
              <a:gd name="T0" fmla="*/ 0 w 154"/>
              <a:gd name="T1" fmla="*/ 0 h 103"/>
              <a:gd name="T2" fmla="*/ 1 w 154"/>
              <a:gd name="T3" fmla="*/ 0 h 103"/>
              <a:gd name="T4" fmla="*/ 0 w 154"/>
              <a:gd name="T5" fmla="*/ 0 h 103"/>
              <a:gd name="T6" fmla="*/ 0 w 154"/>
              <a:gd name="T7" fmla="*/ 0 h 103"/>
              <a:gd name="T8" fmla="*/ 0 60000 65536"/>
              <a:gd name="T9" fmla="*/ 0 60000 65536"/>
              <a:gd name="T10" fmla="*/ 0 60000 65536"/>
              <a:gd name="T11" fmla="*/ 0 60000 65536"/>
              <a:gd name="T12" fmla="*/ 0 w 154"/>
              <a:gd name="T13" fmla="*/ 0 h 103"/>
              <a:gd name="T14" fmla="*/ 154 w 154"/>
              <a:gd name="T15" fmla="*/ 103 h 1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" h="103">
                <a:moveTo>
                  <a:pt x="0" y="0"/>
                </a:moveTo>
                <a:lnTo>
                  <a:pt x="154" y="51"/>
                </a:lnTo>
                <a:lnTo>
                  <a:pt x="0" y="1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21" name="Rectangle 14"/>
          <p:cNvSpPr>
            <a:spLocks noChangeArrowheads="1"/>
          </p:cNvSpPr>
          <p:nvPr/>
        </p:nvSpPr>
        <p:spPr bwMode="auto">
          <a:xfrm>
            <a:off x="5884635" y="4262294"/>
            <a:ext cx="821421" cy="28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Volume</a:t>
            </a:r>
            <a:endParaRPr lang="en-US" altLang="fa-IR" sz="21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22" name="Rectangle 15"/>
          <p:cNvSpPr>
            <a:spLocks noChangeArrowheads="1"/>
          </p:cNvSpPr>
          <p:nvPr/>
        </p:nvSpPr>
        <p:spPr bwMode="auto">
          <a:xfrm rot="16200000">
            <a:off x="2156313" y="1368011"/>
            <a:ext cx="497022" cy="28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a-IR" sz="1900" b="0">
                <a:solidFill>
                  <a:srgbClr val="000000"/>
                </a:solidFill>
              </a:rPr>
              <a:t>Cost</a:t>
            </a:r>
            <a:endParaRPr lang="en-US" altLang="fa-IR" sz="21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23" name="Line 57"/>
          <p:cNvSpPr>
            <a:spLocks noChangeShapeType="1"/>
          </p:cNvSpPr>
          <p:nvPr/>
        </p:nvSpPr>
        <p:spPr bwMode="auto">
          <a:xfrm flipV="1">
            <a:off x="2519104" y="1700445"/>
            <a:ext cx="3666952" cy="2463862"/>
          </a:xfrm>
          <a:prstGeom prst="line">
            <a:avLst/>
          </a:prstGeom>
          <a:noFill/>
          <a:ln w="28575">
            <a:solidFill>
              <a:srgbClr val="66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24" name="Text Box 58"/>
          <p:cNvSpPr txBox="1">
            <a:spLocks noChangeArrowheads="1"/>
          </p:cNvSpPr>
          <p:nvPr/>
        </p:nvSpPr>
        <p:spPr bwMode="auto">
          <a:xfrm>
            <a:off x="5629126" y="1277798"/>
            <a:ext cx="1268562" cy="41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2100" b="0">
                <a:solidFill>
                  <a:srgbClr val="669900"/>
                </a:solidFill>
                <a:latin typeface="Times New Roman" panose="02020603050405020304" pitchFamily="18" charset="0"/>
              </a:rPr>
              <a:t>PLD</a:t>
            </a:r>
          </a:p>
        </p:txBody>
      </p:sp>
      <p:sp>
        <p:nvSpPr>
          <p:cNvPr id="64525" name="Line 59"/>
          <p:cNvSpPr>
            <a:spLocks noChangeShapeType="1"/>
          </p:cNvSpPr>
          <p:nvPr/>
        </p:nvSpPr>
        <p:spPr bwMode="auto">
          <a:xfrm flipV="1">
            <a:off x="2461215" y="2456013"/>
            <a:ext cx="3847604" cy="910224"/>
          </a:xfrm>
          <a:prstGeom prst="line">
            <a:avLst/>
          </a:prstGeom>
          <a:noFill/>
          <a:ln w="2857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26" name="Text Box 60"/>
          <p:cNvSpPr txBox="1">
            <a:spLocks noChangeArrowheads="1"/>
          </p:cNvSpPr>
          <p:nvPr/>
        </p:nvSpPr>
        <p:spPr bwMode="auto">
          <a:xfrm>
            <a:off x="6357132" y="2153141"/>
            <a:ext cx="951172" cy="41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2100" b="0" dirty="0">
                <a:solidFill>
                  <a:srgbClr val="990000"/>
                </a:solidFill>
                <a:latin typeface="Times New Roman" panose="02020603050405020304" pitchFamily="18" charset="0"/>
              </a:rPr>
              <a:t>ASIC</a:t>
            </a:r>
          </a:p>
        </p:txBody>
      </p:sp>
      <p:sp>
        <p:nvSpPr>
          <p:cNvPr id="64527" name="Line 61"/>
          <p:cNvSpPr>
            <a:spLocks noChangeShapeType="1"/>
          </p:cNvSpPr>
          <p:nvPr/>
        </p:nvSpPr>
        <p:spPr bwMode="auto">
          <a:xfrm>
            <a:off x="4407474" y="2884562"/>
            <a:ext cx="0" cy="133877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64528" name="Text Box 62"/>
          <p:cNvSpPr txBox="1">
            <a:spLocks noChangeArrowheads="1"/>
          </p:cNvSpPr>
          <p:nvPr/>
        </p:nvSpPr>
        <p:spPr bwMode="auto">
          <a:xfrm>
            <a:off x="4407474" y="3582282"/>
            <a:ext cx="1720693" cy="60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19175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1019175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fa-IR" sz="1700" b="0">
                <a:solidFill>
                  <a:srgbClr val="000000"/>
                </a:solidFill>
                <a:latin typeface="Times New Roman" panose="02020603050405020304" pitchFamily="18" charset="0"/>
              </a:rPr>
              <a:t>Cross-over volume</a:t>
            </a:r>
          </a:p>
        </p:txBody>
      </p:sp>
      <p:sp>
        <p:nvSpPr>
          <p:cNvPr id="17" name="Line 59"/>
          <p:cNvSpPr>
            <a:spLocks noChangeShapeType="1"/>
          </p:cNvSpPr>
          <p:nvPr/>
        </p:nvSpPr>
        <p:spPr bwMode="auto">
          <a:xfrm flipV="1">
            <a:off x="2494152" y="2385768"/>
            <a:ext cx="3847604" cy="329043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  <p:sp>
        <p:nvSpPr>
          <p:cNvPr id="18" name="Line 57"/>
          <p:cNvSpPr>
            <a:spLocks noChangeShapeType="1"/>
          </p:cNvSpPr>
          <p:nvPr/>
        </p:nvSpPr>
        <p:spPr bwMode="auto">
          <a:xfrm flipV="1">
            <a:off x="2496742" y="2250897"/>
            <a:ext cx="3789526" cy="1956668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a-I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Speedups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548" y="1256645"/>
            <a:ext cx="8136903" cy="1583904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Reported speedups:</a:t>
            </a:r>
          </a:p>
          <a:p>
            <a:pPr marL="765175" lvl="1" indent="-231775" defTabSz="449263" eaLnBrk="1" hangingPunct="1">
              <a:buNone/>
            </a:pPr>
            <a:r>
              <a:rPr lang="en-US" altLang="fa-IR" dirty="0" smtClean="0"/>
              <a:t>Up to </a:t>
            </a:r>
            <a:r>
              <a:rPr lang="en-US" altLang="fa-IR" dirty="0" err="1" smtClean="0"/>
              <a:t>x28500</a:t>
            </a:r>
            <a:endParaRPr lang="en-US" altLang="fa-IR" dirty="0" smtClean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46049"/>
            <a:ext cx="3937893" cy="5033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5648" y="5893822"/>
            <a:ext cx="18288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[</a:t>
            </a:r>
            <a:r>
              <a:rPr lang="en-US" dirty="0" err="1" smtClean="0">
                <a:solidFill>
                  <a:srgbClr val="000000"/>
                </a:solidFill>
              </a:rPr>
              <a:t>Cardoso11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Speedups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549" y="1261988"/>
            <a:ext cx="3564395" cy="2887092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SR: Super-Resolution:</a:t>
            </a:r>
          </a:p>
          <a:p>
            <a:pPr marL="739776" lvl="1" indent="-341313" defTabSz="449263" eaLnBrk="1" hangingPunct="1">
              <a:lnSpc>
                <a:spcPct val="93000"/>
              </a:lnSpc>
            </a:pPr>
            <a:r>
              <a:rPr lang="en-US" altLang="fa-IR" sz="1600" dirty="0" smtClean="0"/>
              <a:t>Construction of </a:t>
            </a:r>
            <a:r>
              <a:rPr lang="en-US" altLang="fa-IR" sz="1800" dirty="0" smtClean="0"/>
              <a:t>high-resolution images from several low-resolution observations</a:t>
            </a:r>
          </a:p>
          <a:p>
            <a:pPr marL="739776" lvl="1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Speedup: up to 4 orders of magnitude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97" y="890334"/>
            <a:ext cx="4460183" cy="4626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8652" y="5805264"/>
            <a:ext cx="18288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[</a:t>
            </a:r>
            <a:r>
              <a:rPr lang="en-US" dirty="0" err="1" smtClean="0">
                <a:solidFill>
                  <a:srgbClr val="000000"/>
                </a:solidFill>
              </a:rPr>
              <a:t>Georgis16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4927E8-2F18-4C7E-AB0A-D5AC4C389D9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The Von Neumann Computer</a:t>
            </a:r>
            <a:endParaRPr lang="de-DE" altLang="fa-IR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08720"/>
            <a:ext cx="7772400" cy="4648200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GB" altLang="fa-IR" sz="2800" dirty="0" smtClean="0"/>
              <a:t>Coding</a:t>
            </a:r>
            <a:endParaRPr lang="en-GB" altLang="fa-IR" sz="1800" dirty="0" smtClean="0"/>
          </a:p>
          <a:p>
            <a:pPr marL="765175" lvl="1" indent="-231775" defTabSz="44926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fa-IR" sz="2000" dirty="0" smtClean="0">
                <a:solidFill>
                  <a:srgbClr val="008000"/>
                </a:solidFill>
              </a:rPr>
              <a:t>A program</a:t>
            </a:r>
            <a:r>
              <a:rPr lang="en-GB" altLang="fa-IR" sz="2000" dirty="0" smtClean="0"/>
              <a:t> is coded as a set of instructions to be</a:t>
            </a:r>
          </a:p>
          <a:p>
            <a:pPr marL="765175" lvl="1" indent="-231775" defTabSz="44926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fa-IR" sz="2000" dirty="0" smtClean="0"/>
              <a:t>sequentially executed</a:t>
            </a:r>
          </a:p>
          <a:p>
            <a:pPr marL="765175" lvl="1" indent="-231775" defTabSz="44926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fa-IR" sz="900" dirty="0" smtClean="0"/>
          </a:p>
          <a:p>
            <a:pPr marL="341313" indent="-341313" defTabSz="449263" eaLnBrk="1" hangingPunct="1">
              <a:lnSpc>
                <a:spcPct val="90000"/>
              </a:lnSpc>
            </a:pPr>
            <a:r>
              <a:rPr lang="en-GB" altLang="fa-IR" sz="2800" dirty="0" smtClean="0"/>
              <a:t>Program execution</a:t>
            </a:r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Instruction Fetch (IF):</a:t>
            </a:r>
            <a:r>
              <a:rPr lang="en-GB" altLang="fa-IR" sz="2000" dirty="0" smtClean="0"/>
              <a:t> The next instruction to be executed is fetched from the memory</a:t>
            </a:r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Decode (D): </a:t>
            </a:r>
            <a:r>
              <a:rPr lang="en-GB" altLang="fa-IR" sz="2000" dirty="0" smtClean="0"/>
              <a:t>The instruction is decoded to determine the operation</a:t>
            </a:r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Read operand (R):  </a:t>
            </a:r>
            <a:r>
              <a:rPr lang="en-GB" altLang="fa-IR" sz="2000" dirty="0" smtClean="0"/>
              <a:t>The operands are read from the memory</a:t>
            </a:r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Execute (EX): </a:t>
            </a:r>
            <a:r>
              <a:rPr lang="en-GB" altLang="fa-IR" sz="2000" dirty="0" smtClean="0"/>
              <a:t>The required operation is executed on the </a:t>
            </a:r>
            <a:r>
              <a:rPr lang="en-GB" altLang="fa-IR" sz="2000" dirty="0" err="1" smtClean="0"/>
              <a:t>ALU</a:t>
            </a:r>
            <a:endParaRPr lang="en-GB" altLang="fa-IR" sz="2000" dirty="0" smtClean="0"/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Write result (W): </a:t>
            </a:r>
            <a:r>
              <a:rPr lang="en-GB" altLang="fa-IR" sz="2000" dirty="0" smtClean="0"/>
              <a:t>The result of the operation is written back to the memory</a:t>
            </a:r>
          </a:p>
          <a:p>
            <a:pPr marL="765175" lvl="1" indent="-231775" defTabSz="449263" eaLnBrk="1" hangingPunct="1">
              <a:lnSpc>
                <a:spcPct val="90000"/>
              </a:lnSpc>
            </a:pPr>
            <a:endParaRPr lang="en-GB" altLang="fa-IR" sz="2000" dirty="0" smtClean="0"/>
          </a:p>
          <a:p>
            <a:pPr marL="765175" lvl="1" indent="-231775" defTabSz="449263" eaLnBrk="1" hangingPunct="1">
              <a:lnSpc>
                <a:spcPct val="90000"/>
              </a:lnSpc>
            </a:pPr>
            <a:r>
              <a:rPr lang="en-GB" altLang="fa-IR" sz="2000" dirty="0" smtClean="0"/>
              <a:t>Instruction execution in Cycle (IF, D, R, EX,  W)	</a:t>
            </a:r>
            <a:endParaRPr lang="de-DE" altLang="fa-I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4" y="1151836"/>
            <a:ext cx="7811615" cy="442317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95537" y="5733256"/>
            <a:ext cx="813690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5050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2000" b="0" kern="0" dirty="0" smtClean="0">
                <a:solidFill>
                  <a:srgbClr val="000000"/>
                </a:solidFill>
              </a:rPr>
              <a:t>[</a:t>
            </a:r>
            <a:r>
              <a:rPr lang="en-US" altLang="fa-IR" sz="2000" b="0" kern="0" dirty="0" err="1" smtClean="0">
                <a:solidFill>
                  <a:srgbClr val="000000"/>
                </a:solidFill>
              </a:rPr>
              <a:t>ExtremeTech16</a:t>
            </a:r>
            <a:r>
              <a:rPr lang="en-US" altLang="fa-IR" sz="2000" b="0" kern="0" dirty="0" smtClean="0">
                <a:solidFill>
                  <a:srgbClr val="000000"/>
                </a:solidFill>
              </a:rPr>
              <a:t>]</a:t>
            </a:r>
            <a:endParaRPr lang="en-US" altLang="fa-IR" b="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6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Efficiency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95537" y="5733256"/>
            <a:ext cx="813690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160" tIns="46080" rIns="92160" bIns="4608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5050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31775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1313" indent="-341313" defTabSz="449263" eaLnBrk="1" hangingPunct="1">
              <a:lnSpc>
                <a:spcPct val="93000"/>
              </a:lnSpc>
            </a:pPr>
            <a:endParaRPr lang="en-US" altLang="fa-IR" b="0" kern="0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0729"/>
            <a:ext cx="8520351" cy="47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3BDD73-1F9E-4FB3-A1FD-45BBE17B98FD}" type="slidenum">
              <a:rPr lang="en-US" altLang="fa-IR" sz="1300" b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fa-IR" sz="1300" b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Spiking Neural Neworks</a:t>
            </a:r>
            <a:endParaRPr lang="en-US" altLang="fa-I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47656" y="5805264"/>
            <a:ext cx="1828800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[Isik23]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19" y="1172032"/>
            <a:ext cx="8666301" cy="46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57E91B-3243-48D9-AC0B-757BAAD7FE2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41040"/>
            <a:ext cx="7772400" cy="4648200"/>
          </a:xfrm>
        </p:spPr>
        <p:txBody>
          <a:bodyPr/>
          <a:lstStyle/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Areiba08</a:t>
            </a:r>
            <a:r>
              <a:rPr lang="en-US" altLang="fa-IR" sz="1800" dirty="0" smtClean="0"/>
              <a:t>] </a:t>
            </a:r>
            <a:r>
              <a:rPr lang="en-US" altLang="fa-IR" sz="1800" dirty="0" err="1" smtClean="0"/>
              <a:t>Areiba</a:t>
            </a:r>
            <a:r>
              <a:rPr lang="en-US" altLang="fa-IR" sz="1800" dirty="0" smtClean="0"/>
              <a:t>, “Reconfigurable Computing Systems,” Lecture Slides.</a:t>
            </a:r>
          </a:p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Bobda07</a:t>
            </a:r>
            <a:r>
              <a:rPr lang="en-US" altLang="fa-IR" sz="1800" dirty="0" smtClean="0"/>
              <a:t>] </a:t>
            </a:r>
            <a:r>
              <a:rPr lang="en-US" altLang="fa-IR" sz="1800" dirty="0" err="1" smtClean="0"/>
              <a:t>Bobda</a:t>
            </a:r>
            <a:r>
              <a:rPr lang="en-US" altLang="fa-IR" sz="1800" dirty="0" smtClean="0"/>
              <a:t>, Reconfigurable Computing Systems,” Lecture Slides.</a:t>
            </a:r>
          </a:p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Cardoso11</a:t>
            </a:r>
            <a:r>
              <a:rPr lang="en-US" altLang="fa-IR" sz="1800" dirty="0" smtClean="0"/>
              <a:t>] Cardoso and </a:t>
            </a:r>
            <a:r>
              <a:rPr lang="en-US" altLang="fa-IR" sz="1800" dirty="0" err="1" smtClean="0"/>
              <a:t>Hubner</a:t>
            </a:r>
            <a:r>
              <a:rPr lang="en-US" altLang="fa-IR" sz="1800" dirty="0" smtClean="0"/>
              <a:t>, Reconfigurable Computing: From FPGAs to Hardware/Software </a:t>
            </a:r>
            <a:r>
              <a:rPr lang="en-US" altLang="fa-IR" sz="1800" dirty="0" err="1" smtClean="0"/>
              <a:t>Codesign</a:t>
            </a:r>
            <a:r>
              <a:rPr lang="en-US" altLang="fa-IR" sz="1800" dirty="0" smtClean="0"/>
              <a:t>, Springer, 2011.</a:t>
            </a:r>
          </a:p>
          <a:p>
            <a:pPr lvl="1" eaLnBrk="1" hangingPunct="1"/>
            <a:r>
              <a:rPr lang="en-US" sz="1800" dirty="0" smtClean="0"/>
              <a:t>[</a:t>
            </a:r>
            <a:r>
              <a:rPr lang="en-US" sz="1800" dirty="0" err="1" smtClean="0"/>
              <a:t>Peckham13</a:t>
            </a:r>
            <a:r>
              <a:rPr lang="en-US" sz="1800" dirty="0" smtClean="0"/>
              <a:t>] Clarence </a:t>
            </a:r>
            <a:r>
              <a:rPr lang="en-US" sz="1800" dirty="0" err="1" smtClean="0"/>
              <a:t>Peckham</a:t>
            </a:r>
            <a:r>
              <a:rPr lang="en-US" sz="1800" dirty="0" smtClean="0"/>
              <a:t>, “</a:t>
            </a:r>
            <a:r>
              <a:rPr lang="en-US" sz="1800" dirty="0" err="1" smtClean="0"/>
              <a:t>GPGPUs</a:t>
            </a:r>
            <a:r>
              <a:rPr lang="en-US" sz="1800" dirty="0" smtClean="0"/>
              <a:t> Stake Out Territory beside FPGAs for Military Signal Processing,” COTS Journal, April 2013.</a:t>
            </a:r>
          </a:p>
          <a:p>
            <a:pPr lvl="1" eaLnBrk="1" hangingPunct="1"/>
            <a:r>
              <a:rPr lang="en-US" sz="1800" dirty="0" smtClean="0"/>
              <a:t>[</a:t>
            </a:r>
            <a:r>
              <a:rPr lang="en-US" sz="1800" dirty="0" err="1" smtClean="0"/>
              <a:t>Georgis16</a:t>
            </a:r>
            <a:r>
              <a:rPr lang="en-US" sz="1800" dirty="0" smtClean="0"/>
              <a:t>] </a:t>
            </a:r>
            <a:r>
              <a:rPr lang="en-US" sz="1800" dirty="0" err="1" smtClean="0"/>
              <a:t>Georgis</a:t>
            </a:r>
            <a:r>
              <a:rPr lang="en-US" sz="1800" dirty="0" smtClean="0"/>
              <a:t>, Georgios, George </a:t>
            </a:r>
            <a:r>
              <a:rPr lang="en-US" sz="1800" dirty="0" err="1" smtClean="0"/>
              <a:t>Lentaris</a:t>
            </a:r>
            <a:r>
              <a:rPr lang="en-US" sz="1800" dirty="0" smtClean="0"/>
              <a:t>, and </a:t>
            </a:r>
            <a:r>
              <a:rPr lang="en-US" sz="1800" dirty="0" err="1" smtClean="0"/>
              <a:t>Dionysios</a:t>
            </a:r>
            <a:r>
              <a:rPr lang="en-US" sz="1800" dirty="0" smtClean="0"/>
              <a:t> </a:t>
            </a:r>
            <a:r>
              <a:rPr lang="en-US" sz="1800" dirty="0" err="1" smtClean="0"/>
              <a:t>Reisis</a:t>
            </a:r>
            <a:r>
              <a:rPr lang="en-US" sz="1800" dirty="0" smtClean="0"/>
              <a:t>. "Acceleration techniques and evaluation on multi-core CPU, GPU and FPGA for image processing and super-resolution." </a:t>
            </a:r>
            <a:r>
              <a:rPr lang="en-US" sz="1800" i="1" dirty="0" smtClean="0"/>
              <a:t>Journal of Real-Time Image Processing</a:t>
            </a:r>
            <a:r>
              <a:rPr lang="en-US" sz="1800" dirty="0" smtClean="0"/>
              <a:t> (2016): 1-28.</a:t>
            </a:r>
          </a:p>
          <a:p>
            <a:pPr lvl="1" eaLnBrk="1" hangingPunct="1"/>
            <a:r>
              <a:rPr lang="en-US" sz="1800" kern="0" dirty="0" smtClean="0"/>
              <a:t>[</a:t>
            </a:r>
            <a:r>
              <a:rPr lang="en-US" sz="1800" kern="0" dirty="0" err="1" smtClean="0"/>
              <a:t>ExtermeTech16</a:t>
            </a:r>
            <a:r>
              <a:rPr lang="en-US" sz="1800" kern="0" dirty="0" smtClean="0"/>
              <a:t>] Joel </a:t>
            </a:r>
            <a:r>
              <a:rPr lang="en-US" sz="1800" kern="0" dirty="0" err="1" smtClean="0"/>
              <a:t>Hruska</a:t>
            </a:r>
            <a:r>
              <a:rPr lang="en-US" sz="1800" kern="0" dirty="0" smtClean="0"/>
              <a:t>, “Intel launches </a:t>
            </a:r>
            <a:r>
              <a:rPr lang="en-US" sz="1800" kern="0" dirty="0" err="1" smtClean="0"/>
              <a:t>Stratix</a:t>
            </a:r>
            <a:r>
              <a:rPr lang="en-US" sz="1800" kern="0" dirty="0" smtClean="0"/>
              <a:t> 10: Altera FPGA combined with ARM CPU, </a:t>
            </a:r>
            <a:r>
              <a:rPr lang="en-US" sz="1800" kern="0" dirty="0" err="1" smtClean="0"/>
              <a:t>14nm</a:t>
            </a:r>
            <a:r>
              <a:rPr lang="en-US" sz="1800" kern="0" dirty="0" smtClean="0"/>
              <a:t> manufacturing,” </a:t>
            </a:r>
            <a:r>
              <a:rPr lang="en-US" sz="1800" kern="0" dirty="0" err="1" smtClean="0"/>
              <a:t>ExtremeTech</a:t>
            </a:r>
            <a:r>
              <a:rPr lang="en-US" sz="1800" kern="0" dirty="0" smtClean="0"/>
              <a:t>, 2016.</a:t>
            </a:r>
          </a:p>
          <a:p>
            <a:pPr lvl="1" eaLnBrk="1" hangingPunct="1"/>
            <a:endParaRPr lang="en-US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57E91B-3243-48D9-AC0B-757BAAD7FE2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08720"/>
            <a:ext cx="7772400" cy="4648200"/>
          </a:xfrm>
        </p:spPr>
        <p:txBody>
          <a:bodyPr/>
          <a:lstStyle/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Kaeli15</a:t>
            </a:r>
            <a:r>
              <a:rPr lang="en-US" altLang="fa-IR" sz="1800" dirty="0" smtClean="0"/>
              <a:t>] </a:t>
            </a:r>
            <a:r>
              <a:rPr lang="en-US" altLang="fa-IR" sz="1800" dirty="0" err="1" smtClean="0"/>
              <a:t>Kaeli</a:t>
            </a:r>
            <a:r>
              <a:rPr lang="en-US" altLang="fa-IR" sz="1800" dirty="0" smtClean="0"/>
              <a:t>, et al, Heterogeneous Computing with OpenCL 2.0, Morgan Kaufmann, 2015.</a:t>
            </a:r>
          </a:p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Lyke15</a:t>
            </a:r>
            <a:r>
              <a:rPr lang="en-US" altLang="fa-IR" sz="1800" dirty="0" smtClean="0"/>
              <a:t>] </a:t>
            </a:r>
            <a:r>
              <a:rPr lang="en-US" altLang="fa-IR" sz="1800" dirty="0" err="1" smtClean="0"/>
              <a:t>Lyk</a:t>
            </a:r>
            <a:r>
              <a:rPr lang="en-US" altLang="fa-IR" sz="1800" dirty="0" smtClean="0"/>
              <a:t>, et al, “An Introduction to Reconfigurable Systems,”, </a:t>
            </a:r>
            <a:r>
              <a:rPr lang="en-US" altLang="fa-IR" sz="1800" i="1" dirty="0" smtClean="0"/>
              <a:t>Proceedings of the IEEE</a:t>
            </a:r>
            <a:r>
              <a:rPr lang="en-US" altLang="fa-IR" sz="1800" dirty="0" smtClean="0"/>
              <a:t>, </a:t>
            </a:r>
            <a:r>
              <a:rPr lang="en-US" sz="1800" dirty="0" smtClean="0"/>
              <a:t>Vol. 103, No. 3, March </a:t>
            </a:r>
            <a:r>
              <a:rPr lang="en-US" altLang="fa-IR" sz="1800" dirty="0" smtClean="0"/>
              <a:t>2015.</a:t>
            </a:r>
          </a:p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Trimberger18</a:t>
            </a:r>
            <a:r>
              <a:rPr lang="en-US" altLang="fa-IR" sz="1800" dirty="0" smtClean="0"/>
              <a:t>] </a:t>
            </a:r>
            <a:r>
              <a:rPr lang="en-US" altLang="fa-IR" sz="1800" dirty="0" err="1" smtClean="0"/>
              <a:t>Trimberger</a:t>
            </a:r>
            <a:r>
              <a:rPr lang="en-US" altLang="fa-IR" sz="1800" dirty="0" smtClean="0"/>
              <a:t>, </a:t>
            </a:r>
            <a:r>
              <a:rPr lang="en-US" sz="1800" dirty="0"/>
              <a:t>Three Ages of FPGAs: A Retrospective on the First Thirty Years of FPGA </a:t>
            </a:r>
            <a:r>
              <a:rPr lang="en-US" sz="1800" dirty="0" smtClean="0"/>
              <a:t>Technology,</a:t>
            </a:r>
            <a:r>
              <a:rPr lang="en-US" altLang="fa-IR" sz="1800" dirty="0" smtClean="0"/>
              <a:t> </a:t>
            </a:r>
            <a:r>
              <a:rPr lang="en-US" sz="1800" i="1" dirty="0" smtClean="0"/>
              <a:t>IEEE Solid-State Circuits Magazine</a:t>
            </a:r>
            <a:r>
              <a:rPr lang="en-US" sz="1800" dirty="0" smtClean="0"/>
              <a:t> 10.2 (2018): 16-29.</a:t>
            </a:r>
            <a:endParaRPr lang="en-US" altLang="fa-IR" sz="1800" dirty="0" smtClean="0"/>
          </a:p>
          <a:p>
            <a:pPr lvl="1" eaLnBrk="1" hangingPunct="1"/>
            <a:r>
              <a:rPr lang="en-US" altLang="fa-IR" sz="1800"/>
              <a:t>[Isik23] Isik, </a:t>
            </a:r>
            <a:r>
              <a:rPr lang="en-US" altLang="fa-IR" sz="1800" smtClean="0"/>
              <a:t>“A Survey </a:t>
            </a:r>
            <a:r>
              <a:rPr lang="en-US" altLang="fa-IR" sz="1800"/>
              <a:t>of </a:t>
            </a:r>
            <a:r>
              <a:rPr lang="en-US" altLang="fa-IR" sz="1800" smtClean="0"/>
              <a:t>Spiking Neural Network Accelerator on FPGA</a:t>
            </a:r>
            <a:r>
              <a:rPr lang="en-US" sz="1800" smtClean="0"/>
              <a:t>,”</a:t>
            </a:r>
            <a:r>
              <a:rPr lang="en-US" altLang="fa-IR" sz="1800" smtClean="0"/>
              <a:t> </a:t>
            </a:r>
            <a:r>
              <a:rPr lang="en-US" sz="1800" i="1"/>
              <a:t>arXiv preprint </a:t>
            </a:r>
            <a:r>
              <a:rPr lang="en-US" sz="1800" i="1" smtClean="0"/>
              <a:t>arXiv:2307.03910, </a:t>
            </a:r>
            <a:r>
              <a:rPr lang="en-US" sz="1800" smtClean="0"/>
              <a:t>(2023).</a:t>
            </a:r>
            <a:endParaRPr lang="en-US" altLang="fa-IR" sz="180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  <a:p>
            <a:pPr lvl="1" eaLnBrk="1" hangingPunct="1"/>
            <a:endParaRPr lang="en-US" altLang="fa-IR" sz="1800" dirty="0" smtClean="0"/>
          </a:p>
        </p:txBody>
      </p:sp>
    </p:spTree>
    <p:extLst>
      <p:ext uri="{BB962C8B-B14F-4D97-AF65-F5344CB8AC3E}">
        <p14:creationId xmlns:p14="http://schemas.microsoft.com/office/powerpoint/2010/main" val="34272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E93BC4-5112-4C54-AF5D-0BF3CA878CB0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The Von Neumann Computer</a:t>
            </a:r>
            <a:endParaRPr lang="de-DE" altLang="fa-IR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1229072"/>
            <a:ext cx="8424936" cy="4648200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dirty="0" smtClean="0"/>
              <a:t>Advantage:</a:t>
            </a:r>
          </a:p>
          <a:p>
            <a:pPr marL="879475" lvl="1" indent="-457200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008000"/>
                </a:solidFill>
              </a:rPr>
              <a:t>Flexibility</a:t>
            </a:r>
            <a:r>
              <a:rPr lang="en-GB" altLang="fa-IR" sz="1800" dirty="0" smtClean="0"/>
              <a:t>: any well coded program can be executed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GB" altLang="fa-IR" sz="6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dirty="0" smtClean="0"/>
              <a:t>Drawbacks:</a:t>
            </a:r>
          </a:p>
          <a:p>
            <a:pPr marL="879475" lvl="1" indent="-457200" defTabSz="449263" eaLnBrk="1" hangingPunct="1">
              <a:lnSpc>
                <a:spcPct val="93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Speed efficiency</a:t>
            </a:r>
            <a:r>
              <a:rPr lang="en-GB" altLang="fa-IR" sz="2000" dirty="0" smtClean="0"/>
              <a:t>: Not efficient, due to the sequential program execution</a:t>
            </a:r>
          </a:p>
          <a:p>
            <a:pPr marL="1300163" lvl="2" indent="-342900" defTabSz="449263" eaLnBrk="1" hangingPunct="1">
              <a:lnSpc>
                <a:spcPct val="93000"/>
              </a:lnSpc>
            </a:pPr>
            <a:r>
              <a:rPr lang="en-GB" altLang="fa-IR" sz="1600" dirty="0" smtClean="0"/>
              <a:t>They cannot even drive their display (need graphics accelerator)</a:t>
            </a:r>
          </a:p>
          <a:p>
            <a:pPr marL="879475" lvl="1" indent="-457200" defTabSz="449263" eaLnBrk="1" hangingPunct="1">
              <a:lnSpc>
                <a:spcPct val="93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Resource efficiency</a:t>
            </a:r>
            <a:r>
              <a:rPr lang="en-GB" altLang="fa-IR" sz="2000" dirty="0" smtClean="0"/>
              <a:t>: Only one part of the hardware resources is required for the execution of an instruction. The rest remains idle</a:t>
            </a:r>
          </a:p>
          <a:p>
            <a:pPr marL="879475" lvl="1" indent="-457200" defTabSz="449263" eaLnBrk="1" hangingPunct="1">
              <a:lnSpc>
                <a:spcPct val="93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Memory access</a:t>
            </a:r>
            <a:r>
              <a:rPr lang="en-GB" altLang="fa-IR" sz="2000" dirty="0" smtClean="0"/>
              <a:t>: Memories are about 10 time slower than the processor</a:t>
            </a:r>
          </a:p>
          <a:p>
            <a:pPr marL="879475" lvl="1" indent="-457200" defTabSz="449263" eaLnBrk="1" hangingPunct="1">
              <a:lnSpc>
                <a:spcPct val="93000"/>
              </a:lnSpc>
            </a:pPr>
            <a:r>
              <a:rPr lang="en-GB" altLang="fa-IR" sz="2000" dirty="0" smtClean="0">
                <a:solidFill>
                  <a:srgbClr val="008000"/>
                </a:solidFill>
              </a:rPr>
              <a:t>Energy efficiency</a:t>
            </a:r>
            <a:r>
              <a:rPr lang="en-GB" altLang="fa-IR" sz="2000" dirty="0" smtClean="0"/>
              <a:t>: MOPS/W</a:t>
            </a:r>
          </a:p>
          <a:p>
            <a:pPr marL="879475" lvl="1" indent="-457200" defTabSz="449263" eaLnBrk="1" hangingPunct="1"/>
            <a:r>
              <a:rPr lang="en-US" altLang="fa-IR" sz="2000" dirty="0" smtClean="0">
                <a:solidFill>
                  <a:srgbClr val="B84700"/>
                </a:solidFill>
              </a:rPr>
              <a:t>Speed </a:t>
            </a:r>
            <a:r>
              <a:rPr lang="en-GB" altLang="fa-IR" sz="2000" dirty="0" smtClean="0">
                <a:solidFill>
                  <a:srgbClr val="B84700"/>
                </a:solidFill>
              </a:rPr>
              <a:t>drawbacks are compensated using high clock speed, pipelining, caches, instruction pre-fetching, etc</a:t>
            </a:r>
            <a:r>
              <a:rPr lang="en-GB" altLang="fa-IR" sz="2000" dirty="0" smtClean="0"/>
              <a:t>.</a:t>
            </a:r>
            <a:endParaRPr lang="de-DE" altLang="fa-I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238453-2DC3-45CE-BC00-A8FD32685D91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GB" altLang="fa-IR" smtClean="0"/>
              <a:t>The Von Neumann Computer</a:t>
            </a:r>
            <a:endParaRPr lang="de-DE" altLang="fa-IR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5588" y="1219200"/>
            <a:ext cx="7772400" cy="5378450"/>
          </a:xfrm>
        </p:spPr>
        <p:txBody>
          <a:bodyPr lIns="92160" tIns="46080" rIns="92160" bIns="46080"/>
          <a:lstStyle/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2800" dirty="0" smtClean="0"/>
              <a:t>Sequential execution</a:t>
            </a:r>
          </a:p>
          <a:p>
            <a:pPr marL="806450" lvl="1" indent="-285750" defTabSz="449263" eaLnBrk="1" hangingPunct="1">
              <a:lnSpc>
                <a:spcPct val="93000"/>
              </a:lnSpc>
            </a:pPr>
            <a:r>
              <a:rPr lang="en-GB" altLang="fa-IR" dirty="0" err="1" smtClean="0"/>
              <a:t>t</a:t>
            </a:r>
            <a:r>
              <a:rPr lang="en-GB" altLang="fa-IR" baseline="-33000" dirty="0" err="1" smtClean="0"/>
              <a:t>cycle</a:t>
            </a:r>
            <a:r>
              <a:rPr lang="en-GB" altLang="fa-IR" dirty="0" smtClean="0"/>
              <a:t> = cycle execution time</a:t>
            </a:r>
          </a:p>
          <a:p>
            <a:pPr marL="174625" indent="-174625" defTabSz="449263" eaLnBrk="1" hangingPunct="1">
              <a:lnSpc>
                <a:spcPct val="93000"/>
              </a:lnSpc>
              <a:buSzPct val="45000"/>
              <a:buFont typeface="StarSymbol" charset="0"/>
              <a:buChar char="➢"/>
            </a:pPr>
            <a:r>
              <a:rPr lang="en-GB" altLang="fa-IR" sz="1800" dirty="0" smtClean="0">
                <a:solidFill>
                  <a:srgbClr val="0000FF"/>
                </a:solidFill>
              </a:rPr>
              <a:t>One instruction needs 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instruction</a:t>
            </a:r>
            <a:r>
              <a:rPr lang="en-GB" altLang="fa-IR" sz="1800" dirty="0" smtClean="0">
                <a:solidFill>
                  <a:srgbClr val="0000FF"/>
                </a:solidFill>
              </a:rPr>
              <a:t> = 5*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cycle</a:t>
            </a:r>
            <a:r>
              <a:rPr lang="en-GB" altLang="fa-IR" sz="1800" baseline="-33000" dirty="0" smtClean="0">
                <a:solidFill>
                  <a:srgbClr val="0000FF"/>
                </a:solidFill>
              </a:rPr>
              <a:t>	</a:t>
            </a:r>
          </a:p>
          <a:p>
            <a:pPr marL="174625" indent="-174625" defTabSz="449263" eaLnBrk="1" hangingPunct="1">
              <a:lnSpc>
                <a:spcPct val="93000"/>
              </a:lnSpc>
              <a:buSzPct val="45000"/>
              <a:buFont typeface="StarSymbol" charset="0"/>
              <a:buChar char="➢"/>
            </a:pPr>
            <a:r>
              <a:rPr lang="en-GB" altLang="fa-IR" sz="1800" dirty="0" smtClean="0">
                <a:solidFill>
                  <a:srgbClr val="0000FF"/>
                </a:solidFill>
              </a:rPr>
              <a:t>3 instructions: in 15*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cycle</a:t>
            </a:r>
            <a:endParaRPr lang="en-GB" altLang="fa-IR" sz="1800" baseline="-33000" dirty="0" smtClean="0">
              <a:solidFill>
                <a:srgbClr val="0000FF"/>
              </a:solidFill>
            </a:endParaRPr>
          </a:p>
          <a:p>
            <a:pPr marL="174625" indent="-174625" defTabSz="449263" eaLnBrk="1" hangingPunct="1">
              <a:lnSpc>
                <a:spcPct val="93000"/>
              </a:lnSpc>
            </a:pPr>
            <a:endParaRPr lang="en-GB" altLang="fa-IR" sz="1000" dirty="0" smtClean="0">
              <a:solidFill>
                <a:srgbClr val="0000FF"/>
              </a:solidFill>
            </a:endParaRPr>
          </a:p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2800" dirty="0" smtClean="0"/>
              <a:t>Pipelining:</a:t>
            </a:r>
          </a:p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0000FF"/>
                </a:solidFill>
              </a:rPr>
              <a:t>One instruction needs 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instruction</a:t>
            </a:r>
            <a:r>
              <a:rPr lang="en-GB" altLang="fa-IR" sz="1800" dirty="0" smtClean="0">
                <a:solidFill>
                  <a:srgbClr val="0000FF"/>
                </a:solidFill>
              </a:rPr>
              <a:t> = 5*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cycle</a:t>
            </a:r>
            <a:endParaRPr lang="en-GB" altLang="fa-IR" sz="1800" baseline="-33000" dirty="0" smtClean="0">
              <a:solidFill>
                <a:srgbClr val="0000FF"/>
              </a:solidFill>
            </a:endParaRPr>
          </a:p>
          <a:p>
            <a:pPr marL="806450" lvl="1" indent="-28575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no improvement</a:t>
            </a:r>
            <a:endParaRPr lang="en-GB" altLang="fa-IR" sz="2500" dirty="0" smtClean="0"/>
          </a:p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0000FF"/>
                </a:solidFill>
              </a:rPr>
              <a:t>3 instructions: in 7*</a:t>
            </a:r>
            <a:r>
              <a:rPr lang="en-GB" altLang="fa-IR" sz="1800" dirty="0" err="1" smtClean="0">
                <a:solidFill>
                  <a:srgbClr val="0000FF"/>
                </a:solidFill>
              </a:rPr>
              <a:t>t</a:t>
            </a:r>
            <a:r>
              <a:rPr lang="en-GB" altLang="fa-IR" sz="1800" baseline="-33000" dirty="0" err="1" smtClean="0">
                <a:solidFill>
                  <a:srgbClr val="0000FF"/>
                </a:solidFill>
              </a:rPr>
              <a:t>cycle</a:t>
            </a:r>
            <a:r>
              <a:rPr lang="en-GB" altLang="fa-IR" sz="1800" baseline="-33000" dirty="0" smtClean="0">
                <a:solidFill>
                  <a:srgbClr val="0000FF"/>
                </a:solidFill>
              </a:rPr>
              <a:t> </a:t>
            </a:r>
            <a:r>
              <a:rPr lang="en-GB" altLang="fa-IR" sz="1800" dirty="0" smtClean="0">
                <a:solidFill>
                  <a:srgbClr val="0000FF"/>
                </a:solidFill>
              </a:rPr>
              <a:t>in the </a:t>
            </a:r>
          </a:p>
          <a:p>
            <a:pPr marL="174625" indent="-174625" defTabSz="449263" eaLnBrk="1" hangingPunct="1">
              <a:lnSpc>
                <a:spcPct val="93000"/>
              </a:lnSpc>
              <a:buFontTx/>
              <a:buNone/>
            </a:pPr>
            <a:r>
              <a:rPr lang="en-GB" altLang="fa-IR" sz="1800" dirty="0" smtClean="0">
                <a:solidFill>
                  <a:srgbClr val="0000FF"/>
                </a:solidFill>
              </a:rPr>
              <a:t>    ideal case. </a:t>
            </a:r>
          </a:p>
          <a:p>
            <a:pPr marL="174625" indent="-174625" defTabSz="449263" eaLnBrk="1" hangingPunct="1">
              <a:lnSpc>
                <a:spcPct val="93000"/>
              </a:lnSpc>
            </a:pPr>
            <a:endParaRPr lang="en-GB" altLang="fa-IR" sz="1800" dirty="0" smtClean="0">
              <a:solidFill>
                <a:srgbClr val="0000FF"/>
              </a:solidFill>
            </a:endParaRPr>
          </a:p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008000"/>
                </a:solidFill>
                <a:sym typeface="Wingdings" panose="05000000000000000000" pitchFamily="2" charset="2"/>
              </a:rPr>
              <a:t> </a:t>
            </a:r>
            <a:r>
              <a:rPr lang="en-GB" altLang="fa-IR" sz="1800" dirty="0" smtClean="0">
                <a:solidFill>
                  <a:srgbClr val="008000"/>
                </a:solidFill>
              </a:rPr>
              <a:t>Increased throughput</a:t>
            </a:r>
          </a:p>
          <a:p>
            <a:pPr marL="174625" indent="-174625" defTabSz="449263" eaLnBrk="1" hangingPunct="1">
              <a:lnSpc>
                <a:spcPct val="93000"/>
              </a:lnSpc>
            </a:pPr>
            <a:endParaRPr lang="en-GB" altLang="fa-IR" sz="1800" dirty="0" smtClean="0">
              <a:solidFill>
                <a:srgbClr val="008000"/>
              </a:solidFill>
            </a:endParaRPr>
          </a:p>
          <a:p>
            <a:pPr marL="174625" indent="-174625" defTabSz="449263" eaLnBrk="1" hangingPunct="1">
              <a:lnSpc>
                <a:spcPct val="93000"/>
              </a:lnSpc>
            </a:pPr>
            <a:r>
              <a:rPr lang="en-GB" altLang="fa-IR" sz="1800" dirty="0" smtClean="0">
                <a:solidFill>
                  <a:srgbClr val="DC2300"/>
                </a:solidFill>
              </a:rPr>
              <a:t>Even with pipeline, cache, etc., execution remains </a:t>
            </a:r>
            <a:r>
              <a:rPr lang="en-GB" altLang="fa-IR" sz="2000" dirty="0" smtClean="0">
                <a:solidFill>
                  <a:srgbClr val="DC2300"/>
                </a:solidFill>
              </a:rPr>
              <a:t>sequential</a:t>
            </a:r>
            <a:r>
              <a:rPr lang="en-GB" altLang="fa-IR" sz="1800" dirty="0" smtClean="0">
                <a:solidFill>
                  <a:srgbClr val="DC2300"/>
                </a:solidFill>
              </a:rPr>
              <a:t>.</a:t>
            </a:r>
            <a:endParaRPr lang="de-DE" altLang="fa-IR" sz="1800" dirty="0" smtClean="0">
              <a:solidFill>
                <a:srgbClr val="DC2300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081088"/>
            <a:ext cx="4392612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284663" y="4005263"/>
            <a:ext cx="4608512" cy="143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a-IR" altLang="fa-IR" sz="2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9BBA8F-D86C-4E4A-98B9-8DB329A7714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04664"/>
            <a:ext cx="7773988" cy="444500"/>
          </a:xfrm>
        </p:spPr>
        <p:txBody>
          <a:bodyPr lIns="92160" tIns="46080" rIns="92160" bIns="46080"/>
          <a:lstStyle/>
          <a:p>
            <a:pPr eaLnBrk="1" hangingPunct="1"/>
            <a:r>
              <a:rPr lang="en-GB" altLang="fa-IR" dirty="0" smtClean="0"/>
              <a:t>Multi-Core/Many-Core</a:t>
            </a:r>
            <a:endParaRPr lang="de-DE" altLang="fa-IR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219200"/>
            <a:ext cx="8820472" cy="5210175"/>
          </a:xfrm>
        </p:spPr>
        <p:txBody>
          <a:bodyPr lIns="92160" tIns="46080" rIns="92160" bIns="46080"/>
          <a:lstStyle/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Goal: </a:t>
            </a:r>
          </a:p>
          <a:p>
            <a:pPr marL="628650" lvl="1" indent="-3429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Using parallelism in the </a:t>
            </a:r>
            <a:r>
              <a:rPr lang="en-GB" altLang="fa-IR" sz="1800" dirty="0" err="1" smtClean="0"/>
              <a:t>VN</a:t>
            </a:r>
            <a:r>
              <a:rPr lang="en-GB" altLang="fa-IR" sz="1800" dirty="0" smtClean="0"/>
              <a:t> computer.</a:t>
            </a:r>
          </a:p>
          <a:p>
            <a:pPr marL="457200" indent="-457200" defTabSz="449263" eaLnBrk="1" hangingPunct="1">
              <a:lnSpc>
                <a:spcPct val="93000"/>
              </a:lnSpc>
            </a:pPr>
            <a:endParaRPr lang="en-GB" altLang="fa-IR" sz="1800" dirty="0" smtClean="0"/>
          </a:p>
          <a:p>
            <a:pPr marL="457200" indent="-4572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Characteristics:</a:t>
            </a:r>
          </a:p>
          <a:p>
            <a:pPr marL="628650" lvl="1" indent="-3429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Applicable to applications with parallel algorithms</a:t>
            </a:r>
          </a:p>
          <a:p>
            <a:pPr marL="628650" lvl="1" indent="-3429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Memory access still limited (techniques: local memory, shared memory, …)</a:t>
            </a:r>
          </a:p>
          <a:p>
            <a:pPr marL="628650" lvl="1" indent="-342900" defTabSz="449263" eaLnBrk="1" hangingPunct="1">
              <a:lnSpc>
                <a:spcPct val="93000"/>
              </a:lnSpc>
            </a:pPr>
            <a:r>
              <a:rPr lang="en-GB" altLang="fa-IR" sz="1800" dirty="0" smtClean="0"/>
              <a:t>Limited speedup</a:t>
            </a:r>
          </a:p>
          <a:p>
            <a:pPr lvl="2" defTabSz="449263" eaLnBrk="1" hangingPunct="1">
              <a:lnSpc>
                <a:spcPct val="93000"/>
              </a:lnSpc>
            </a:pPr>
            <a:endParaRPr lang="en-US" altLang="fa-IR" sz="1800" dirty="0" smtClean="0"/>
          </a:p>
          <a:p>
            <a:pPr lvl="2" defTabSz="449263" eaLnBrk="1" hangingPunct="1">
              <a:lnSpc>
                <a:spcPct val="93000"/>
              </a:lnSpc>
            </a:pPr>
            <a:endParaRPr lang="en-US" altLang="fa-IR" sz="1800" dirty="0" smtClean="0"/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en-GB" altLang="fa-IR" sz="1800" dirty="0" smtClean="0"/>
          </a:p>
          <a:p>
            <a:pPr marL="914400" lvl="1" indent="-381000" defTabSz="449263" eaLnBrk="1" hangingPunct="1">
              <a:lnSpc>
                <a:spcPct val="93000"/>
              </a:lnSpc>
            </a:pPr>
            <a:endParaRPr lang="de-DE" altLang="fa-I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165798"/>
              </p:ext>
            </p:extLst>
          </p:nvPr>
        </p:nvGraphicFramePr>
        <p:xfrm>
          <a:off x="206025" y="1745614"/>
          <a:ext cx="7315200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4" name="Chart" r:id="rId4" imgW="6096000" imgH="4067130" progId="MSGraph.Chart.8">
                  <p:embed followColorScheme="full"/>
                </p:oleObj>
              </mc:Choice>
              <mc:Fallback>
                <p:oleObj name="Chart" r:id="rId4" imgW="6096000" imgH="406713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25" y="1745614"/>
                        <a:ext cx="7315200" cy="487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603E8-8DDC-4827-A19A-E151C8795714}" type="slidenum">
              <a:rPr lang="en-US" altLang="fa-IR"/>
              <a:pPr/>
              <a:t>9</a:t>
            </a:fld>
            <a:endParaRPr lang="en-US" altLang="fa-IR"/>
          </a:p>
        </p:txBody>
      </p:sp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dirty="0" smtClean="0"/>
              <a:t>Multi-Core/Many-Core </a:t>
            </a:r>
            <a:r>
              <a:rPr lang="en-US" altLang="fa-IR" dirty="0"/>
              <a:t>Speedup</a:t>
            </a:r>
          </a:p>
        </p:txBody>
      </p:sp>
      <p:sp>
        <p:nvSpPr>
          <p:cNvPr id="1189892" name="Text Box 4"/>
          <p:cNvSpPr txBox="1">
            <a:spLocks noChangeArrowheads="1"/>
          </p:cNvSpPr>
          <p:nvPr/>
        </p:nvSpPr>
        <p:spPr bwMode="auto">
          <a:xfrm>
            <a:off x="692150" y="836712"/>
            <a:ext cx="6624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fa-IR" sz="2400" dirty="0" smtClean="0">
                <a:solidFill>
                  <a:schemeClr val="tx2"/>
                </a:solidFill>
                <a:latin typeface="Arial" panose="020B0604020202020204" pitchFamily="34" charset="0"/>
              </a:rPr>
              <a:t>Amdahl’s Law: </a:t>
            </a:r>
          </a:p>
        </p:txBody>
      </p:sp>
      <p:sp>
        <p:nvSpPr>
          <p:cNvPr id="1189893" name="AutoShape 5"/>
          <p:cNvSpPr>
            <a:spLocks noChangeArrowheads="1"/>
          </p:cNvSpPr>
          <p:nvPr/>
        </p:nvSpPr>
        <p:spPr bwMode="auto">
          <a:xfrm>
            <a:off x="5445968" y="2434208"/>
            <a:ext cx="2438400" cy="1066800"/>
          </a:xfrm>
          <a:prstGeom prst="wedgeRoundRectCallout">
            <a:avLst>
              <a:gd name="adj1" fmla="val -77831"/>
              <a:gd name="adj2" fmla="val -38770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fa-IR" sz="2000">
                <a:latin typeface="Arial" panose="020B0604020202020204" pitchFamily="34" charset="0"/>
              </a:rPr>
              <a:t>Serial% = 6.7%</a:t>
            </a:r>
          </a:p>
          <a:p>
            <a:pPr algn="ctr"/>
            <a:r>
              <a:rPr lang="en-US" altLang="fa-IR" sz="2000">
                <a:latin typeface="Arial" panose="020B0604020202020204" pitchFamily="34" charset="0"/>
              </a:rPr>
              <a:t>N = 16 Cores, Speedup = 8</a:t>
            </a:r>
          </a:p>
        </p:txBody>
      </p:sp>
      <p:sp>
        <p:nvSpPr>
          <p:cNvPr id="1189894" name="AutoShape 6"/>
          <p:cNvSpPr>
            <a:spLocks noChangeArrowheads="1"/>
          </p:cNvSpPr>
          <p:nvPr/>
        </p:nvSpPr>
        <p:spPr bwMode="auto">
          <a:xfrm>
            <a:off x="3923928" y="4293096"/>
            <a:ext cx="2438400" cy="990600"/>
          </a:xfrm>
          <a:prstGeom prst="wedgeRoundRectCallout">
            <a:avLst>
              <a:gd name="adj1" fmla="val -91194"/>
              <a:gd name="adj2" fmla="val -5385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fa-IR" sz="2000" dirty="0">
                <a:latin typeface="Arial" panose="020B0604020202020204" pitchFamily="34" charset="0"/>
              </a:rPr>
              <a:t>Serial% = 20%</a:t>
            </a:r>
          </a:p>
          <a:p>
            <a:pPr algn="ctr"/>
            <a:r>
              <a:rPr lang="en-US" altLang="fa-IR" sz="2000" dirty="0">
                <a:latin typeface="Arial" panose="020B0604020202020204" pitchFamily="34" charset="0"/>
              </a:rPr>
              <a:t>N = 6 Cores, </a:t>
            </a:r>
          </a:p>
          <a:p>
            <a:pPr algn="ctr"/>
            <a:r>
              <a:rPr lang="en-US" altLang="fa-IR" sz="2000" dirty="0">
                <a:latin typeface="Arial" panose="020B0604020202020204" pitchFamily="34" charset="0"/>
              </a:rPr>
              <a:t>Speedup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31840" y="1170027"/>
                <a:ext cx="4399751" cy="890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fa-IR" sz="2800" dirty="0" smtClean="0">
                    <a:solidFill>
                      <a:schemeClr val="tx2"/>
                    </a:solidFill>
                  </a:rPr>
                  <a:t>Speedup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fa-IR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fa-IR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fa-IR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𝑆𝑒𝑟𝑖𝑎𝑙</m:t>
                        </m:r>
                        <m:r>
                          <a:rPr lang="en-US" altLang="fa-IR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%+</m:t>
                        </m:r>
                        <m:f>
                          <m:fPr>
                            <m:ctrlP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𝑆𝑒𝑟𝑖𝑎𝑙</m:t>
                            </m:r>
                            <m: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%</m:t>
                            </m:r>
                          </m:num>
                          <m:den>
                            <m:r>
                              <a:rPr lang="en-US" altLang="fa-IR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den>
                    </m:f>
                  </m:oMath>
                </a14:m>
                <a:endParaRPr lang="fa-IR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170027"/>
                <a:ext cx="4399751" cy="890821"/>
              </a:xfrm>
              <a:prstGeom prst="rect">
                <a:avLst/>
              </a:prstGeom>
              <a:blipFill rotWithShape="0">
                <a:blip r:embed="rId6"/>
                <a:stretch>
                  <a:fillRect l="-291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8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27444</TotalTime>
  <Words>2211</Words>
  <Application>Microsoft Office PowerPoint</Application>
  <PresentationFormat>On-screen Show (4:3)</PresentationFormat>
  <Paragraphs>631</Paragraphs>
  <Slides>54</Slides>
  <Notes>53</Notes>
  <HiddenSlides>6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Arial</vt:lpstr>
      <vt:lpstr>Arial Narrow</vt:lpstr>
      <vt:lpstr>Cambria Math</vt:lpstr>
      <vt:lpstr>Courier New</vt:lpstr>
      <vt:lpstr>Franklin Gothic Demi</vt:lpstr>
      <vt:lpstr>GillSans</vt:lpstr>
      <vt:lpstr>Lucida Sans Unicode</vt:lpstr>
      <vt:lpstr>StarSymbol</vt:lpstr>
      <vt:lpstr>Tekton</vt:lpstr>
      <vt:lpstr>Times New Roman</vt:lpstr>
      <vt:lpstr>Wingdings</vt:lpstr>
      <vt:lpstr>1_presentation_template</vt:lpstr>
      <vt:lpstr>Custom Design</vt:lpstr>
      <vt:lpstr>Chart</vt:lpstr>
      <vt:lpstr>Reconfigurable Computing</vt:lpstr>
      <vt:lpstr>Computing Paradigms</vt:lpstr>
      <vt:lpstr>The Von Neumann Computer</vt:lpstr>
      <vt:lpstr>The Von Neumann Computer</vt:lpstr>
      <vt:lpstr>The Von Neumann Computer</vt:lpstr>
      <vt:lpstr>The Von Neumann Computer</vt:lpstr>
      <vt:lpstr>The Von Neumann Computer</vt:lpstr>
      <vt:lpstr>Multi-Core/Many-Core</vt:lpstr>
      <vt:lpstr>Multi-Core/Many-Core Speedup</vt:lpstr>
      <vt:lpstr>Multi-Core Speedup</vt:lpstr>
      <vt:lpstr>Domain-Specific Processors</vt:lpstr>
      <vt:lpstr>MAC on a VN Machine</vt:lpstr>
      <vt:lpstr>Loops on a VN Machine</vt:lpstr>
      <vt:lpstr>Domain-specific processors</vt:lpstr>
      <vt:lpstr>ASIP</vt:lpstr>
      <vt:lpstr>Application-Specific Processors</vt:lpstr>
      <vt:lpstr>Application-Specific Processors</vt:lpstr>
      <vt:lpstr>ASIC as Accelerator</vt:lpstr>
      <vt:lpstr>ASIC as Accelerator</vt:lpstr>
      <vt:lpstr>ASIC as Accelerator</vt:lpstr>
      <vt:lpstr>Development Complexity</vt:lpstr>
      <vt:lpstr>Conclusion</vt:lpstr>
      <vt:lpstr>Conclusion</vt:lpstr>
      <vt:lpstr>Reconfigurable Computing</vt:lpstr>
      <vt:lpstr>Reconfigurable Computing</vt:lpstr>
      <vt:lpstr>RCS Definitions</vt:lpstr>
      <vt:lpstr>Main Idea</vt:lpstr>
      <vt:lpstr>Reconfigurable Computing</vt:lpstr>
      <vt:lpstr>Uncommitted Gate Array</vt:lpstr>
      <vt:lpstr>Committed Gate Array</vt:lpstr>
      <vt:lpstr>Reconfigurable Computing</vt:lpstr>
      <vt:lpstr>Reconfigurable Computing</vt:lpstr>
      <vt:lpstr>Flexibility vs Efficiency</vt:lpstr>
      <vt:lpstr>A Decade of Progress</vt:lpstr>
      <vt:lpstr>Three Decades of Progress</vt:lpstr>
      <vt:lpstr>High performance parallel computing</vt:lpstr>
      <vt:lpstr>The main question</vt:lpstr>
      <vt:lpstr>Microprocessor-Based Systems (Temporal)</vt:lpstr>
      <vt:lpstr>A Simple Reconfigurable Circuit</vt:lpstr>
      <vt:lpstr>Example: Bubblesort (Spacial)</vt:lpstr>
      <vt:lpstr>ASIC as Accelerator</vt:lpstr>
      <vt:lpstr>ASIC Starts vs. FPGA Starts</vt:lpstr>
      <vt:lpstr>More Life Cycle in FPGAs</vt:lpstr>
      <vt:lpstr>FPGA Replacing ASIC</vt:lpstr>
      <vt:lpstr>Conclusion</vt:lpstr>
      <vt:lpstr>Cost-Volume Curve</vt:lpstr>
      <vt:lpstr>Cost-Volume Curve</vt:lpstr>
      <vt:lpstr>Speedups</vt:lpstr>
      <vt:lpstr>Speedups</vt:lpstr>
      <vt:lpstr>Efficiency</vt:lpstr>
      <vt:lpstr>Efficiency</vt:lpstr>
      <vt:lpstr>Spiking Neural Neworks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msz</dc:creator>
  <cp:lastModifiedBy>M msz</cp:lastModifiedBy>
  <cp:revision>417</cp:revision>
  <dcterms:created xsi:type="dcterms:W3CDTF">1601-01-01T00:00:00Z</dcterms:created>
  <dcterms:modified xsi:type="dcterms:W3CDTF">2024-09-10T07:23:58Z</dcterms:modified>
</cp:coreProperties>
</file>